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8" r:id="rId6"/>
    <p:sldId id="269" r:id="rId7"/>
    <p:sldId id="260" r:id="rId8"/>
    <p:sldId id="261" r:id="rId9"/>
    <p:sldId id="263" r:id="rId10"/>
    <p:sldId id="265" r:id="rId11"/>
    <p:sldId id="267" r:id="rId12"/>
    <p:sldId id="266"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D63B8A-8BC3-4005-AEC7-5E691603E95F}" v="115" dt="2020-08-06T13:30:43.012"/>
    <p1510:client id="{B2443A36-AF3A-4E42-8120-6A68FAB472AF}" v="892" dt="2020-08-05T17:21:52.458"/>
    <p1510:client id="{CAE30A8C-A8E6-44E8-B330-95B0C1F9B41E}" v="377" dt="2020-08-05T17:33:36.970"/>
    <p1510:client id="{E03EC4B3-9DE1-4629-89CA-DA78ACECBD31}" v="354" dt="2020-08-06T11:04:56.923"/>
    <p1510:client id="{ED255DE3-A6F2-4370-9587-5AA66A66CAA2}" v="478" dt="2020-08-06T10:32:12.6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1" autoAdjust="0"/>
    <p:restoredTop sz="94660"/>
  </p:normalViewPr>
  <p:slideViewPr>
    <p:cSldViewPr snapToGrid="0">
      <p:cViewPr varScale="1">
        <p:scale>
          <a:sx n="128" d="100"/>
          <a:sy n="128" d="100"/>
        </p:scale>
        <p:origin x="20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846CE7D5-CF57-46EF-B807-FDD0502418D4}" type="datetimeFigureOut">
              <a:rPr lang="en-US" smtClean="0"/>
              <a:t>8/7/20</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330EA680-D336-4FF7-8B7A-9848BB0A1C32}" type="slidenum">
              <a:rPr lang="en-US" smtClean="0"/>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7284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907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0629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10037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846CE7D5-CF57-46EF-B807-FDD0502418D4}" type="datetimeFigureOut">
              <a:rPr lang="en-US" smtClean="0"/>
              <a:t>8/7/20</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330EA680-D336-4FF7-8B7A-9848BB0A1C32}"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67947143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046241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7116077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66837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02542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846CE7D5-CF57-46EF-B807-FDD0502418D4}" type="datetimeFigureOut">
              <a:rPr lang="en-US" smtClean="0"/>
              <a:t>8/7/20</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330EA680-D336-4FF7-8B7A-9848BB0A1C32}" type="slidenum">
              <a:rPr lang="en-US" smtClean="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04148726"/>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846CE7D5-CF57-46EF-B807-FDD0502418D4}" type="datetimeFigureOut">
              <a:rPr lang="en-US" smtClean="0"/>
              <a:t>8/7/20</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20584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46CE7D5-CF57-46EF-B807-FDD0502418D4}" type="datetimeFigureOut">
              <a:rPr lang="en-US" smtClean="0"/>
              <a:t>8/7/20</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30EA680-D336-4FF7-8B7A-9848BB0A1C32}"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608910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Rfiene@rikinstitute.com" TargetMode="External"/><Relationship Id="rId2" Type="http://schemas.openxmlformats.org/officeDocument/2006/relationships/hyperlink" Target="mailto:Ari@pandemicanalytics.net"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pandemicanalytics.net/the-rosner-mode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hyperlink" Target="http://rikinstitute.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4FFECA-0832-4FE3-B587-054A0F2D8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80257" y="864911"/>
            <a:ext cx="9031484" cy="3467282"/>
          </a:xfrm>
        </p:spPr>
        <p:txBody>
          <a:bodyPr anchor="b">
            <a:normAutofit/>
          </a:bodyPr>
          <a:lstStyle/>
          <a:p>
            <a:r>
              <a:rPr lang="en-US" sz="5600" b="1">
                <a:cs typeface="Calibri Light"/>
              </a:rPr>
              <a:t>Re-Opening Your Facility and Keeping It Open Safely During a Pandemic</a:t>
            </a:r>
          </a:p>
        </p:txBody>
      </p:sp>
      <p:sp>
        <p:nvSpPr>
          <p:cNvPr id="10" name="Freeform: Shape 9">
            <a:extLst>
              <a:ext uri="{FF2B5EF4-FFF2-40B4-BE49-F238E27FC236}">
                <a16:creationId xmlns:a16="http://schemas.microsoft.com/office/drawing/2014/main" id="{C65858E6-5C0F-4AAE-A1AC-29BA07FFE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70707"/>
            <a:ext cx="12192000" cy="1787292"/>
          </a:xfrm>
          <a:custGeom>
            <a:avLst/>
            <a:gdLst>
              <a:gd name="connsiteX0" fmla="*/ 619389 w 12192000"/>
              <a:gd name="connsiteY0" fmla="*/ 0 h 1787292"/>
              <a:gd name="connsiteX1" fmla="*/ 687652 w 12192000"/>
              <a:gd name="connsiteY1" fmla="*/ 3175 h 1787292"/>
              <a:gd name="connsiteX2" fmla="*/ 747977 w 12192000"/>
              <a:gd name="connsiteY2" fmla="*/ 9525 h 1787292"/>
              <a:gd name="connsiteX3" fmla="*/ 800364 w 12192000"/>
              <a:gd name="connsiteY3" fmla="*/ 20637 h 1787292"/>
              <a:gd name="connsiteX4" fmla="*/ 846402 w 12192000"/>
              <a:gd name="connsiteY4" fmla="*/ 36512 h 1787292"/>
              <a:gd name="connsiteX5" fmla="*/ 887677 w 12192000"/>
              <a:gd name="connsiteY5" fmla="*/ 52387 h 1787292"/>
              <a:gd name="connsiteX6" fmla="*/ 924189 w 12192000"/>
              <a:gd name="connsiteY6" fmla="*/ 68262 h 1787292"/>
              <a:gd name="connsiteX7" fmla="*/ 962289 w 12192000"/>
              <a:gd name="connsiteY7" fmla="*/ 87312 h 1787292"/>
              <a:gd name="connsiteX8" fmla="*/ 1000389 w 12192000"/>
              <a:gd name="connsiteY8" fmla="*/ 106362 h 1787292"/>
              <a:gd name="connsiteX9" fmla="*/ 1036902 w 12192000"/>
              <a:gd name="connsiteY9" fmla="*/ 125412 h 1787292"/>
              <a:gd name="connsiteX10" fmla="*/ 1078177 w 12192000"/>
              <a:gd name="connsiteY10" fmla="*/ 141287 h 1787292"/>
              <a:gd name="connsiteX11" fmla="*/ 1124214 w 12192000"/>
              <a:gd name="connsiteY11" fmla="*/ 155575 h 1787292"/>
              <a:gd name="connsiteX12" fmla="*/ 1176602 w 12192000"/>
              <a:gd name="connsiteY12" fmla="*/ 166687 h 1787292"/>
              <a:gd name="connsiteX13" fmla="*/ 1236927 w 12192000"/>
              <a:gd name="connsiteY13" fmla="*/ 174625 h 1787292"/>
              <a:gd name="connsiteX14" fmla="*/ 1305189 w 12192000"/>
              <a:gd name="connsiteY14" fmla="*/ 176212 h 1787292"/>
              <a:gd name="connsiteX15" fmla="*/ 1373452 w 12192000"/>
              <a:gd name="connsiteY15" fmla="*/ 174625 h 1787292"/>
              <a:gd name="connsiteX16" fmla="*/ 1433777 w 12192000"/>
              <a:gd name="connsiteY16" fmla="*/ 166687 h 1787292"/>
              <a:gd name="connsiteX17" fmla="*/ 1486164 w 12192000"/>
              <a:gd name="connsiteY17" fmla="*/ 155575 h 1787292"/>
              <a:gd name="connsiteX18" fmla="*/ 1532202 w 12192000"/>
              <a:gd name="connsiteY18" fmla="*/ 141287 h 1787292"/>
              <a:gd name="connsiteX19" fmla="*/ 1573477 w 12192000"/>
              <a:gd name="connsiteY19" fmla="*/ 125412 h 1787292"/>
              <a:gd name="connsiteX20" fmla="*/ 1609989 w 12192000"/>
              <a:gd name="connsiteY20" fmla="*/ 106362 h 1787292"/>
              <a:gd name="connsiteX21" fmla="*/ 1648089 w 12192000"/>
              <a:gd name="connsiteY21" fmla="*/ 87312 h 1787292"/>
              <a:gd name="connsiteX22" fmla="*/ 1686189 w 12192000"/>
              <a:gd name="connsiteY22" fmla="*/ 68262 h 1787292"/>
              <a:gd name="connsiteX23" fmla="*/ 1722702 w 12192000"/>
              <a:gd name="connsiteY23" fmla="*/ 52387 h 1787292"/>
              <a:gd name="connsiteX24" fmla="*/ 1763977 w 12192000"/>
              <a:gd name="connsiteY24" fmla="*/ 36512 h 1787292"/>
              <a:gd name="connsiteX25" fmla="*/ 1810014 w 12192000"/>
              <a:gd name="connsiteY25" fmla="*/ 20637 h 1787292"/>
              <a:gd name="connsiteX26" fmla="*/ 1862402 w 12192000"/>
              <a:gd name="connsiteY26" fmla="*/ 9525 h 1787292"/>
              <a:gd name="connsiteX27" fmla="*/ 1922727 w 12192000"/>
              <a:gd name="connsiteY27" fmla="*/ 3175 h 1787292"/>
              <a:gd name="connsiteX28" fmla="*/ 1990989 w 12192000"/>
              <a:gd name="connsiteY28" fmla="*/ 0 h 1787292"/>
              <a:gd name="connsiteX29" fmla="*/ 2059252 w 12192000"/>
              <a:gd name="connsiteY29" fmla="*/ 3175 h 1787292"/>
              <a:gd name="connsiteX30" fmla="*/ 2119577 w 12192000"/>
              <a:gd name="connsiteY30" fmla="*/ 9525 h 1787292"/>
              <a:gd name="connsiteX31" fmla="*/ 2171964 w 12192000"/>
              <a:gd name="connsiteY31" fmla="*/ 20637 h 1787292"/>
              <a:gd name="connsiteX32" fmla="*/ 2218002 w 12192000"/>
              <a:gd name="connsiteY32" fmla="*/ 36512 h 1787292"/>
              <a:gd name="connsiteX33" fmla="*/ 2259277 w 12192000"/>
              <a:gd name="connsiteY33" fmla="*/ 52387 h 1787292"/>
              <a:gd name="connsiteX34" fmla="*/ 2295789 w 12192000"/>
              <a:gd name="connsiteY34" fmla="*/ 68262 h 1787292"/>
              <a:gd name="connsiteX35" fmla="*/ 2333889 w 12192000"/>
              <a:gd name="connsiteY35" fmla="*/ 87312 h 1787292"/>
              <a:gd name="connsiteX36" fmla="*/ 2371989 w 12192000"/>
              <a:gd name="connsiteY36" fmla="*/ 106362 h 1787292"/>
              <a:gd name="connsiteX37" fmla="*/ 2408502 w 12192000"/>
              <a:gd name="connsiteY37" fmla="*/ 125412 h 1787292"/>
              <a:gd name="connsiteX38" fmla="*/ 2449777 w 12192000"/>
              <a:gd name="connsiteY38" fmla="*/ 141287 h 1787292"/>
              <a:gd name="connsiteX39" fmla="*/ 2495814 w 12192000"/>
              <a:gd name="connsiteY39" fmla="*/ 155575 h 1787292"/>
              <a:gd name="connsiteX40" fmla="*/ 2548202 w 12192000"/>
              <a:gd name="connsiteY40" fmla="*/ 166687 h 1787292"/>
              <a:gd name="connsiteX41" fmla="*/ 2608527 w 12192000"/>
              <a:gd name="connsiteY41" fmla="*/ 174625 h 1787292"/>
              <a:gd name="connsiteX42" fmla="*/ 2676789 w 12192000"/>
              <a:gd name="connsiteY42" fmla="*/ 176212 h 1787292"/>
              <a:gd name="connsiteX43" fmla="*/ 2745052 w 12192000"/>
              <a:gd name="connsiteY43" fmla="*/ 174625 h 1787292"/>
              <a:gd name="connsiteX44" fmla="*/ 2805377 w 12192000"/>
              <a:gd name="connsiteY44" fmla="*/ 166687 h 1787292"/>
              <a:gd name="connsiteX45" fmla="*/ 2857764 w 12192000"/>
              <a:gd name="connsiteY45" fmla="*/ 155575 h 1787292"/>
              <a:gd name="connsiteX46" fmla="*/ 2903802 w 12192000"/>
              <a:gd name="connsiteY46" fmla="*/ 141287 h 1787292"/>
              <a:gd name="connsiteX47" fmla="*/ 2945077 w 12192000"/>
              <a:gd name="connsiteY47" fmla="*/ 125412 h 1787292"/>
              <a:gd name="connsiteX48" fmla="*/ 2981589 w 12192000"/>
              <a:gd name="connsiteY48" fmla="*/ 106362 h 1787292"/>
              <a:gd name="connsiteX49" fmla="*/ 3019689 w 12192000"/>
              <a:gd name="connsiteY49" fmla="*/ 87312 h 1787292"/>
              <a:gd name="connsiteX50" fmla="*/ 3057789 w 12192000"/>
              <a:gd name="connsiteY50" fmla="*/ 68262 h 1787292"/>
              <a:gd name="connsiteX51" fmla="*/ 3094302 w 12192000"/>
              <a:gd name="connsiteY51" fmla="*/ 52387 h 1787292"/>
              <a:gd name="connsiteX52" fmla="*/ 3135577 w 12192000"/>
              <a:gd name="connsiteY52" fmla="*/ 36512 h 1787292"/>
              <a:gd name="connsiteX53" fmla="*/ 3181614 w 12192000"/>
              <a:gd name="connsiteY53" fmla="*/ 20637 h 1787292"/>
              <a:gd name="connsiteX54" fmla="*/ 3234002 w 12192000"/>
              <a:gd name="connsiteY54" fmla="*/ 9525 h 1787292"/>
              <a:gd name="connsiteX55" fmla="*/ 3294327 w 12192000"/>
              <a:gd name="connsiteY55" fmla="*/ 3175 h 1787292"/>
              <a:gd name="connsiteX56" fmla="*/ 3361002 w 12192000"/>
              <a:gd name="connsiteY56" fmla="*/ 0 h 1787292"/>
              <a:gd name="connsiteX57" fmla="*/ 3430852 w 12192000"/>
              <a:gd name="connsiteY57" fmla="*/ 3175 h 1787292"/>
              <a:gd name="connsiteX58" fmla="*/ 3491177 w 12192000"/>
              <a:gd name="connsiteY58" fmla="*/ 9525 h 1787292"/>
              <a:gd name="connsiteX59" fmla="*/ 3543564 w 12192000"/>
              <a:gd name="connsiteY59" fmla="*/ 20637 h 1787292"/>
              <a:gd name="connsiteX60" fmla="*/ 3589602 w 12192000"/>
              <a:gd name="connsiteY60" fmla="*/ 36512 h 1787292"/>
              <a:gd name="connsiteX61" fmla="*/ 3630877 w 12192000"/>
              <a:gd name="connsiteY61" fmla="*/ 52387 h 1787292"/>
              <a:gd name="connsiteX62" fmla="*/ 3667389 w 12192000"/>
              <a:gd name="connsiteY62" fmla="*/ 68262 h 1787292"/>
              <a:gd name="connsiteX63" fmla="*/ 3705489 w 12192000"/>
              <a:gd name="connsiteY63" fmla="*/ 87312 h 1787292"/>
              <a:gd name="connsiteX64" fmla="*/ 3743589 w 12192000"/>
              <a:gd name="connsiteY64" fmla="*/ 106362 h 1787292"/>
              <a:gd name="connsiteX65" fmla="*/ 3780102 w 12192000"/>
              <a:gd name="connsiteY65" fmla="*/ 125412 h 1787292"/>
              <a:gd name="connsiteX66" fmla="*/ 3821377 w 12192000"/>
              <a:gd name="connsiteY66" fmla="*/ 141287 h 1787292"/>
              <a:gd name="connsiteX67" fmla="*/ 3867414 w 12192000"/>
              <a:gd name="connsiteY67" fmla="*/ 155575 h 1787292"/>
              <a:gd name="connsiteX68" fmla="*/ 3919802 w 12192000"/>
              <a:gd name="connsiteY68" fmla="*/ 166687 h 1787292"/>
              <a:gd name="connsiteX69" fmla="*/ 3980127 w 12192000"/>
              <a:gd name="connsiteY69" fmla="*/ 174625 h 1787292"/>
              <a:gd name="connsiteX70" fmla="*/ 4048389 w 12192000"/>
              <a:gd name="connsiteY70" fmla="*/ 176212 h 1787292"/>
              <a:gd name="connsiteX71" fmla="*/ 4116652 w 12192000"/>
              <a:gd name="connsiteY71" fmla="*/ 174625 h 1787292"/>
              <a:gd name="connsiteX72" fmla="*/ 4176977 w 12192000"/>
              <a:gd name="connsiteY72" fmla="*/ 166687 h 1787292"/>
              <a:gd name="connsiteX73" fmla="*/ 4229364 w 12192000"/>
              <a:gd name="connsiteY73" fmla="*/ 155575 h 1787292"/>
              <a:gd name="connsiteX74" fmla="*/ 4275402 w 12192000"/>
              <a:gd name="connsiteY74" fmla="*/ 141287 h 1787292"/>
              <a:gd name="connsiteX75" fmla="*/ 4316677 w 12192000"/>
              <a:gd name="connsiteY75" fmla="*/ 125412 h 1787292"/>
              <a:gd name="connsiteX76" fmla="*/ 4353189 w 12192000"/>
              <a:gd name="connsiteY76" fmla="*/ 106362 h 1787292"/>
              <a:gd name="connsiteX77" fmla="*/ 4429389 w 12192000"/>
              <a:gd name="connsiteY77" fmla="*/ 68262 h 1787292"/>
              <a:gd name="connsiteX78" fmla="*/ 4465902 w 12192000"/>
              <a:gd name="connsiteY78" fmla="*/ 52387 h 1787292"/>
              <a:gd name="connsiteX79" fmla="*/ 4507177 w 12192000"/>
              <a:gd name="connsiteY79" fmla="*/ 36512 h 1787292"/>
              <a:gd name="connsiteX80" fmla="*/ 4553214 w 12192000"/>
              <a:gd name="connsiteY80" fmla="*/ 20637 h 1787292"/>
              <a:gd name="connsiteX81" fmla="*/ 4605602 w 12192000"/>
              <a:gd name="connsiteY81" fmla="*/ 9525 h 1787292"/>
              <a:gd name="connsiteX82" fmla="*/ 4665928 w 12192000"/>
              <a:gd name="connsiteY82" fmla="*/ 3175 h 1787292"/>
              <a:gd name="connsiteX83" fmla="*/ 4734189 w 12192000"/>
              <a:gd name="connsiteY83" fmla="*/ 0 h 1787292"/>
              <a:gd name="connsiteX84" fmla="*/ 4802453 w 12192000"/>
              <a:gd name="connsiteY84" fmla="*/ 3175 h 1787292"/>
              <a:gd name="connsiteX85" fmla="*/ 4862777 w 12192000"/>
              <a:gd name="connsiteY85" fmla="*/ 9525 h 1787292"/>
              <a:gd name="connsiteX86" fmla="*/ 4915165 w 12192000"/>
              <a:gd name="connsiteY86" fmla="*/ 20637 h 1787292"/>
              <a:gd name="connsiteX87" fmla="*/ 4961201 w 12192000"/>
              <a:gd name="connsiteY87" fmla="*/ 36512 h 1787292"/>
              <a:gd name="connsiteX88" fmla="*/ 5002476 w 12192000"/>
              <a:gd name="connsiteY88" fmla="*/ 52387 h 1787292"/>
              <a:gd name="connsiteX89" fmla="*/ 5038989 w 12192000"/>
              <a:gd name="connsiteY89" fmla="*/ 68262 h 1787292"/>
              <a:gd name="connsiteX90" fmla="*/ 5077089 w 12192000"/>
              <a:gd name="connsiteY90" fmla="*/ 87312 h 1787292"/>
              <a:gd name="connsiteX91" fmla="*/ 5115189 w 12192000"/>
              <a:gd name="connsiteY91" fmla="*/ 106362 h 1787292"/>
              <a:gd name="connsiteX92" fmla="*/ 5151701 w 12192000"/>
              <a:gd name="connsiteY92" fmla="*/ 125412 h 1787292"/>
              <a:gd name="connsiteX93" fmla="*/ 5192976 w 12192000"/>
              <a:gd name="connsiteY93" fmla="*/ 141287 h 1787292"/>
              <a:gd name="connsiteX94" fmla="*/ 5239014 w 12192000"/>
              <a:gd name="connsiteY94" fmla="*/ 155575 h 1787292"/>
              <a:gd name="connsiteX95" fmla="*/ 5291401 w 12192000"/>
              <a:gd name="connsiteY95" fmla="*/ 166687 h 1787292"/>
              <a:gd name="connsiteX96" fmla="*/ 5351727 w 12192000"/>
              <a:gd name="connsiteY96" fmla="*/ 174625 h 1787292"/>
              <a:gd name="connsiteX97" fmla="*/ 5410199 w 12192000"/>
              <a:gd name="connsiteY97" fmla="*/ 175985 h 1787292"/>
              <a:gd name="connsiteX98" fmla="*/ 5468671 w 12192000"/>
              <a:gd name="connsiteY98" fmla="*/ 174625 h 1787292"/>
              <a:gd name="connsiteX99" fmla="*/ 5528996 w 12192000"/>
              <a:gd name="connsiteY99" fmla="*/ 166687 h 1787292"/>
              <a:gd name="connsiteX100" fmla="*/ 5581383 w 12192000"/>
              <a:gd name="connsiteY100" fmla="*/ 155575 h 1787292"/>
              <a:gd name="connsiteX101" fmla="*/ 5627421 w 12192000"/>
              <a:gd name="connsiteY101" fmla="*/ 141287 h 1787292"/>
              <a:gd name="connsiteX102" fmla="*/ 5668696 w 12192000"/>
              <a:gd name="connsiteY102" fmla="*/ 125412 h 1787292"/>
              <a:gd name="connsiteX103" fmla="*/ 5705209 w 12192000"/>
              <a:gd name="connsiteY103" fmla="*/ 106362 h 1787292"/>
              <a:gd name="connsiteX104" fmla="*/ 5743308 w 12192000"/>
              <a:gd name="connsiteY104" fmla="*/ 87312 h 1787292"/>
              <a:gd name="connsiteX105" fmla="*/ 5781408 w 12192000"/>
              <a:gd name="connsiteY105" fmla="*/ 68262 h 1787292"/>
              <a:gd name="connsiteX106" fmla="*/ 5817921 w 12192000"/>
              <a:gd name="connsiteY106" fmla="*/ 52387 h 1787292"/>
              <a:gd name="connsiteX107" fmla="*/ 5859196 w 12192000"/>
              <a:gd name="connsiteY107" fmla="*/ 36512 h 1787292"/>
              <a:gd name="connsiteX108" fmla="*/ 5905234 w 12192000"/>
              <a:gd name="connsiteY108" fmla="*/ 20637 h 1787292"/>
              <a:gd name="connsiteX109" fmla="*/ 5957621 w 12192000"/>
              <a:gd name="connsiteY109" fmla="*/ 9525 h 1787292"/>
              <a:gd name="connsiteX110" fmla="*/ 6017947 w 12192000"/>
              <a:gd name="connsiteY110" fmla="*/ 3175 h 1787292"/>
              <a:gd name="connsiteX111" fmla="*/ 6086208 w 12192000"/>
              <a:gd name="connsiteY111" fmla="*/ 0 h 1787292"/>
              <a:gd name="connsiteX112" fmla="*/ 6095999 w 12192000"/>
              <a:gd name="connsiteY112" fmla="*/ 455 h 1787292"/>
              <a:gd name="connsiteX113" fmla="*/ 6105789 w 12192000"/>
              <a:gd name="connsiteY113" fmla="*/ 0 h 1787292"/>
              <a:gd name="connsiteX114" fmla="*/ 6174052 w 12192000"/>
              <a:gd name="connsiteY114" fmla="*/ 3175 h 1787292"/>
              <a:gd name="connsiteX115" fmla="*/ 6234377 w 12192000"/>
              <a:gd name="connsiteY115" fmla="*/ 9525 h 1787292"/>
              <a:gd name="connsiteX116" fmla="*/ 6286764 w 12192000"/>
              <a:gd name="connsiteY116" fmla="*/ 20637 h 1787292"/>
              <a:gd name="connsiteX117" fmla="*/ 6332802 w 12192000"/>
              <a:gd name="connsiteY117" fmla="*/ 36512 h 1787292"/>
              <a:gd name="connsiteX118" fmla="*/ 6374077 w 12192000"/>
              <a:gd name="connsiteY118" fmla="*/ 52387 h 1787292"/>
              <a:gd name="connsiteX119" fmla="*/ 6410589 w 12192000"/>
              <a:gd name="connsiteY119" fmla="*/ 68262 h 1787292"/>
              <a:gd name="connsiteX120" fmla="*/ 6448689 w 12192000"/>
              <a:gd name="connsiteY120" fmla="*/ 87312 h 1787292"/>
              <a:gd name="connsiteX121" fmla="*/ 6486789 w 12192000"/>
              <a:gd name="connsiteY121" fmla="*/ 106362 h 1787292"/>
              <a:gd name="connsiteX122" fmla="*/ 6523302 w 12192000"/>
              <a:gd name="connsiteY122" fmla="*/ 125412 h 1787292"/>
              <a:gd name="connsiteX123" fmla="*/ 6564577 w 12192000"/>
              <a:gd name="connsiteY123" fmla="*/ 141287 h 1787292"/>
              <a:gd name="connsiteX124" fmla="*/ 6610614 w 12192000"/>
              <a:gd name="connsiteY124" fmla="*/ 155575 h 1787292"/>
              <a:gd name="connsiteX125" fmla="*/ 6663002 w 12192000"/>
              <a:gd name="connsiteY125" fmla="*/ 166687 h 1787292"/>
              <a:gd name="connsiteX126" fmla="*/ 6723327 w 12192000"/>
              <a:gd name="connsiteY126" fmla="*/ 174625 h 1787292"/>
              <a:gd name="connsiteX127" fmla="*/ 6781799 w 12192000"/>
              <a:gd name="connsiteY127" fmla="*/ 175985 h 1787292"/>
              <a:gd name="connsiteX128" fmla="*/ 6840271 w 12192000"/>
              <a:gd name="connsiteY128" fmla="*/ 174625 h 1787292"/>
              <a:gd name="connsiteX129" fmla="*/ 6900596 w 12192000"/>
              <a:gd name="connsiteY129" fmla="*/ 166687 h 1787292"/>
              <a:gd name="connsiteX130" fmla="*/ 6952983 w 12192000"/>
              <a:gd name="connsiteY130" fmla="*/ 155575 h 1787292"/>
              <a:gd name="connsiteX131" fmla="*/ 6999021 w 12192000"/>
              <a:gd name="connsiteY131" fmla="*/ 141287 h 1787292"/>
              <a:gd name="connsiteX132" fmla="*/ 7040296 w 12192000"/>
              <a:gd name="connsiteY132" fmla="*/ 125412 h 1787292"/>
              <a:gd name="connsiteX133" fmla="*/ 7076808 w 12192000"/>
              <a:gd name="connsiteY133" fmla="*/ 106362 h 1787292"/>
              <a:gd name="connsiteX134" fmla="*/ 7114908 w 12192000"/>
              <a:gd name="connsiteY134" fmla="*/ 87312 h 1787292"/>
              <a:gd name="connsiteX135" fmla="*/ 7153008 w 12192000"/>
              <a:gd name="connsiteY135" fmla="*/ 68262 h 1787292"/>
              <a:gd name="connsiteX136" fmla="*/ 7189521 w 12192000"/>
              <a:gd name="connsiteY136" fmla="*/ 52387 h 1787292"/>
              <a:gd name="connsiteX137" fmla="*/ 7230796 w 12192000"/>
              <a:gd name="connsiteY137" fmla="*/ 36512 h 1787292"/>
              <a:gd name="connsiteX138" fmla="*/ 7276833 w 12192000"/>
              <a:gd name="connsiteY138" fmla="*/ 20637 h 1787292"/>
              <a:gd name="connsiteX139" fmla="*/ 7329221 w 12192000"/>
              <a:gd name="connsiteY139" fmla="*/ 9525 h 1787292"/>
              <a:gd name="connsiteX140" fmla="*/ 7389546 w 12192000"/>
              <a:gd name="connsiteY140" fmla="*/ 3175 h 1787292"/>
              <a:gd name="connsiteX141" fmla="*/ 7457808 w 12192000"/>
              <a:gd name="connsiteY141" fmla="*/ 0 h 1787292"/>
              <a:gd name="connsiteX142" fmla="*/ 7526071 w 12192000"/>
              <a:gd name="connsiteY142" fmla="*/ 3175 h 1787292"/>
              <a:gd name="connsiteX143" fmla="*/ 7586396 w 12192000"/>
              <a:gd name="connsiteY143" fmla="*/ 9525 h 1787292"/>
              <a:gd name="connsiteX144" fmla="*/ 7638783 w 12192000"/>
              <a:gd name="connsiteY144" fmla="*/ 20637 h 1787292"/>
              <a:gd name="connsiteX145" fmla="*/ 7684821 w 12192000"/>
              <a:gd name="connsiteY145" fmla="*/ 36512 h 1787292"/>
              <a:gd name="connsiteX146" fmla="*/ 7726096 w 12192000"/>
              <a:gd name="connsiteY146" fmla="*/ 52387 h 1787292"/>
              <a:gd name="connsiteX147" fmla="*/ 7762608 w 12192000"/>
              <a:gd name="connsiteY147" fmla="*/ 68262 h 1787292"/>
              <a:gd name="connsiteX148" fmla="*/ 7800708 w 12192000"/>
              <a:gd name="connsiteY148" fmla="*/ 87312 h 1787292"/>
              <a:gd name="connsiteX149" fmla="*/ 7838808 w 12192000"/>
              <a:gd name="connsiteY149" fmla="*/ 106362 h 1787292"/>
              <a:gd name="connsiteX150" fmla="*/ 7875321 w 12192000"/>
              <a:gd name="connsiteY150" fmla="*/ 125412 h 1787292"/>
              <a:gd name="connsiteX151" fmla="*/ 7916596 w 12192000"/>
              <a:gd name="connsiteY151" fmla="*/ 141287 h 1787292"/>
              <a:gd name="connsiteX152" fmla="*/ 7962633 w 12192000"/>
              <a:gd name="connsiteY152" fmla="*/ 155575 h 1787292"/>
              <a:gd name="connsiteX153" fmla="*/ 8015021 w 12192000"/>
              <a:gd name="connsiteY153" fmla="*/ 166687 h 1787292"/>
              <a:gd name="connsiteX154" fmla="*/ 8075346 w 12192000"/>
              <a:gd name="connsiteY154" fmla="*/ 174625 h 1787292"/>
              <a:gd name="connsiteX155" fmla="*/ 8143608 w 12192000"/>
              <a:gd name="connsiteY155" fmla="*/ 176212 h 1787292"/>
              <a:gd name="connsiteX156" fmla="*/ 8211871 w 12192000"/>
              <a:gd name="connsiteY156" fmla="*/ 174625 h 1787292"/>
              <a:gd name="connsiteX157" fmla="*/ 8272196 w 12192000"/>
              <a:gd name="connsiteY157" fmla="*/ 166687 h 1787292"/>
              <a:gd name="connsiteX158" fmla="*/ 8324583 w 12192000"/>
              <a:gd name="connsiteY158" fmla="*/ 155575 h 1787292"/>
              <a:gd name="connsiteX159" fmla="*/ 8370621 w 12192000"/>
              <a:gd name="connsiteY159" fmla="*/ 141287 h 1787292"/>
              <a:gd name="connsiteX160" fmla="*/ 8411896 w 12192000"/>
              <a:gd name="connsiteY160" fmla="*/ 125412 h 1787292"/>
              <a:gd name="connsiteX161" fmla="*/ 8448408 w 12192000"/>
              <a:gd name="connsiteY161" fmla="*/ 106362 h 1787292"/>
              <a:gd name="connsiteX162" fmla="*/ 8486508 w 12192000"/>
              <a:gd name="connsiteY162" fmla="*/ 87312 h 1787292"/>
              <a:gd name="connsiteX163" fmla="*/ 8524608 w 12192000"/>
              <a:gd name="connsiteY163" fmla="*/ 68262 h 1787292"/>
              <a:gd name="connsiteX164" fmla="*/ 8561120 w 12192000"/>
              <a:gd name="connsiteY164" fmla="*/ 52387 h 1787292"/>
              <a:gd name="connsiteX165" fmla="*/ 8602396 w 12192000"/>
              <a:gd name="connsiteY165" fmla="*/ 36512 h 1787292"/>
              <a:gd name="connsiteX166" fmla="*/ 8648432 w 12192000"/>
              <a:gd name="connsiteY166" fmla="*/ 20637 h 1787292"/>
              <a:gd name="connsiteX167" fmla="*/ 8700820 w 12192000"/>
              <a:gd name="connsiteY167" fmla="*/ 9525 h 1787292"/>
              <a:gd name="connsiteX168" fmla="*/ 8761146 w 12192000"/>
              <a:gd name="connsiteY168" fmla="*/ 3175 h 1787292"/>
              <a:gd name="connsiteX169" fmla="*/ 8827820 w 12192000"/>
              <a:gd name="connsiteY169" fmla="*/ 0 h 1787292"/>
              <a:gd name="connsiteX170" fmla="*/ 8897670 w 12192000"/>
              <a:gd name="connsiteY170" fmla="*/ 3175 h 1787292"/>
              <a:gd name="connsiteX171" fmla="*/ 8957996 w 12192000"/>
              <a:gd name="connsiteY171" fmla="*/ 9525 h 1787292"/>
              <a:gd name="connsiteX172" fmla="*/ 9010382 w 12192000"/>
              <a:gd name="connsiteY172" fmla="*/ 20637 h 1787292"/>
              <a:gd name="connsiteX173" fmla="*/ 9056420 w 12192000"/>
              <a:gd name="connsiteY173" fmla="*/ 36512 h 1787292"/>
              <a:gd name="connsiteX174" fmla="*/ 9097696 w 12192000"/>
              <a:gd name="connsiteY174" fmla="*/ 52387 h 1787292"/>
              <a:gd name="connsiteX175" fmla="*/ 9134208 w 12192000"/>
              <a:gd name="connsiteY175" fmla="*/ 68262 h 1787292"/>
              <a:gd name="connsiteX176" fmla="*/ 9172308 w 12192000"/>
              <a:gd name="connsiteY176" fmla="*/ 87312 h 1787292"/>
              <a:gd name="connsiteX177" fmla="*/ 9210408 w 12192000"/>
              <a:gd name="connsiteY177" fmla="*/ 106362 h 1787292"/>
              <a:gd name="connsiteX178" fmla="*/ 9246920 w 12192000"/>
              <a:gd name="connsiteY178" fmla="*/ 125412 h 1787292"/>
              <a:gd name="connsiteX179" fmla="*/ 9288196 w 12192000"/>
              <a:gd name="connsiteY179" fmla="*/ 141287 h 1787292"/>
              <a:gd name="connsiteX180" fmla="*/ 9334232 w 12192000"/>
              <a:gd name="connsiteY180" fmla="*/ 155575 h 1787292"/>
              <a:gd name="connsiteX181" fmla="*/ 9386620 w 12192000"/>
              <a:gd name="connsiteY181" fmla="*/ 166687 h 1787292"/>
              <a:gd name="connsiteX182" fmla="*/ 9446946 w 12192000"/>
              <a:gd name="connsiteY182" fmla="*/ 174625 h 1787292"/>
              <a:gd name="connsiteX183" fmla="*/ 9515208 w 12192000"/>
              <a:gd name="connsiteY183" fmla="*/ 176212 h 1787292"/>
              <a:gd name="connsiteX184" fmla="*/ 9583470 w 12192000"/>
              <a:gd name="connsiteY184" fmla="*/ 174625 h 1787292"/>
              <a:gd name="connsiteX185" fmla="*/ 9643796 w 12192000"/>
              <a:gd name="connsiteY185" fmla="*/ 166687 h 1787292"/>
              <a:gd name="connsiteX186" fmla="*/ 9696182 w 12192000"/>
              <a:gd name="connsiteY186" fmla="*/ 155575 h 1787292"/>
              <a:gd name="connsiteX187" fmla="*/ 9742220 w 12192000"/>
              <a:gd name="connsiteY187" fmla="*/ 141287 h 1787292"/>
              <a:gd name="connsiteX188" fmla="*/ 9783496 w 12192000"/>
              <a:gd name="connsiteY188" fmla="*/ 125412 h 1787292"/>
              <a:gd name="connsiteX189" fmla="*/ 9820008 w 12192000"/>
              <a:gd name="connsiteY189" fmla="*/ 106362 h 1787292"/>
              <a:gd name="connsiteX190" fmla="*/ 9896208 w 12192000"/>
              <a:gd name="connsiteY190" fmla="*/ 68262 h 1787292"/>
              <a:gd name="connsiteX191" fmla="*/ 9932720 w 12192000"/>
              <a:gd name="connsiteY191" fmla="*/ 52387 h 1787292"/>
              <a:gd name="connsiteX192" fmla="*/ 9973996 w 12192000"/>
              <a:gd name="connsiteY192" fmla="*/ 36512 h 1787292"/>
              <a:gd name="connsiteX193" fmla="*/ 10020032 w 12192000"/>
              <a:gd name="connsiteY193" fmla="*/ 20637 h 1787292"/>
              <a:gd name="connsiteX194" fmla="*/ 10072420 w 12192000"/>
              <a:gd name="connsiteY194" fmla="*/ 9525 h 1787292"/>
              <a:gd name="connsiteX195" fmla="*/ 10132746 w 12192000"/>
              <a:gd name="connsiteY195" fmla="*/ 3175 h 1787292"/>
              <a:gd name="connsiteX196" fmla="*/ 10201008 w 12192000"/>
              <a:gd name="connsiteY196" fmla="*/ 0 h 1787292"/>
              <a:gd name="connsiteX197" fmla="*/ 10269270 w 12192000"/>
              <a:gd name="connsiteY197" fmla="*/ 3175 h 1787292"/>
              <a:gd name="connsiteX198" fmla="*/ 10329596 w 12192000"/>
              <a:gd name="connsiteY198" fmla="*/ 9525 h 1787292"/>
              <a:gd name="connsiteX199" fmla="*/ 10381982 w 12192000"/>
              <a:gd name="connsiteY199" fmla="*/ 20637 h 1787292"/>
              <a:gd name="connsiteX200" fmla="*/ 10428020 w 12192000"/>
              <a:gd name="connsiteY200" fmla="*/ 36512 h 1787292"/>
              <a:gd name="connsiteX201" fmla="*/ 10469296 w 12192000"/>
              <a:gd name="connsiteY201" fmla="*/ 52387 h 1787292"/>
              <a:gd name="connsiteX202" fmla="*/ 10505808 w 12192000"/>
              <a:gd name="connsiteY202" fmla="*/ 68262 h 1787292"/>
              <a:gd name="connsiteX203" fmla="*/ 10543908 w 12192000"/>
              <a:gd name="connsiteY203" fmla="*/ 87312 h 1787292"/>
              <a:gd name="connsiteX204" fmla="*/ 10582008 w 12192000"/>
              <a:gd name="connsiteY204" fmla="*/ 106362 h 1787292"/>
              <a:gd name="connsiteX205" fmla="*/ 10618520 w 12192000"/>
              <a:gd name="connsiteY205" fmla="*/ 125412 h 1787292"/>
              <a:gd name="connsiteX206" fmla="*/ 10659796 w 12192000"/>
              <a:gd name="connsiteY206" fmla="*/ 141287 h 1787292"/>
              <a:gd name="connsiteX207" fmla="*/ 10705832 w 12192000"/>
              <a:gd name="connsiteY207" fmla="*/ 155575 h 1787292"/>
              <a:gd name="connsiteX208" fmla="*/ 10758220 w 12192000"/>
              <a:gd name="connsiteY208" fmla="*/ 166687 h 1787292"/>
              <a:gd name="connsiteX209" fmla="*/ 10818546 w 12192000"/>
              <a:gd name="connsiteY209" fmla="*/ 174625 h 1787292"/>
              <a:gd name="connsiteX210" fmla="*/ 10886808 w 12192000"/>
              <a:gd name="connsiteY210" fmla="*/ 176212 h 1787292"/>
              <a:gd name="connsiteX211" fmla="*/ 10955070 w 12192000"/>
              <a:gd name="connsiteY211" fmla="*/ 174625 h 1787292"/>
              <a:gd name="connsiteX212" fmla="*/ 11015396 w 12192000"/>
              <a:gd name="connsiteY212" fmla="*/ 166687 h 1787292"/>
              <a:gd name="connsiteX213" fmla="*/ 11067782 w 12192000"/>
              <a:gd name="connsiteY213" fmla="*/ 155575 h 1787292"/>
              <a:gd name="connsiteX214" fmla="*/ 11113820 w 12192000"/>
              <a:gd name="connsiteY214" fmla="*/ 141287 h 1787292"/>
              <a:gd name="connsiteX215" fmla="*/ 11155096 w 12192000"/>
              <a:gd name="connsiteY215" fmla="*/ 125412 h 1787292"/>
              <a:gd name="connsiteX216" fmla="*/ 11191608 w 12192000"/>
              <a:gd name="connsiteY216" fmla="*/ 106362 h 1787292"/>
              <a:gd name="connsiteX217" fmla="*/ 11229708 w 12192000"/>
              <a:gd name="connsiteY217" fmla="*/ 87312 h 1787292"/>
              <a:gd name="connsiteX218" fmla="*/ 11267808 w 12192000"/>
              <a:gd name="connsiteY218" fmla="*/ 68262 h 1787292"/>
              <a:gd name="connsiteX219" fmla="*/ 11304320 w 12192000"/>
              <a:gd name="connsiteY219" fmla="*/ 52387 h 1787292"/>
              <a:gd name="connsiteX220" fmla="*/ 11345596 w 12192000"/>
              <a:gd name="connsiteY220" fmla="*/ 36512 h 1787292"/>
              <a:gd name="connsiteX221" fmla="*/ 11391632 w 12192000"/>
              <a:gd name="connsiteY221" fmla="*/ 20637 h 1787292"/>
              <a:gd name="connsiteX222" fmla="*/ 11444020 w 12192000"/>
              <a:gd name="connsiteY222" fmla="*/ 9525 h 1787292"/>
              <a:gd name="connsiteX223" fmla="*/ 11504346 w 12192000"/>
              <a:gd name="connsiteY223" fmla="*/ 3175 h 1787292"/>
              <a:gd name="connsiteX224" fmla="*/ 11572608 w 12192000"/>
              <a:gd name="connsiteY224" fmla="*/ 0 h 1787292"/>
              <a:gd name="connsiteX225" fmla="*/ 11640870 w 12192000"/>
              <a:gd name="connsiteY225" fmla="*/ 3175 h 1787292"/>
              <a:gd name="connsiteX226" fmla="*/ 11701196 w 12192000"/>
              <a:gd name="connsiteY226" fmla="*/ 9525 h 1787292"/>
              <a:gd name="connsiteX227" fmla="*/ 11753582 w 12192000"/>
              <a:gd name="connsiteY227" fmla="*/ 20637 h 1787292"/>
              <a:gd name="connsiteX228" fmla="*/ 11799620 w 12192000"/>
              <a:gd name="connsiteY228" fmla="*/ 36512 h 1787292"/>
              <a:gd name="connsiteX229" fmla="*/ 11840896 w 12192000"/>
              <a:gd name="connsiteY229" fmla="*/ 52387 h 1787292"/>
              <a:gd name="connsiteX230" fmla="*/ 11877408 w 12192000"/>
              <a:gd name="connsiteY230" fmla="*/ 68262 h 1787292"/>
              <a:gd name="connsiteX231" fmla="*/ 11915508 w 12192000"/>
              <a:gd name="connsiteY231" fmla="*/ 87312 h 1787292"/>
              <a:gd name="connsiteX232" fmla="*/ 11953608 w 12192000"/>
              <a:gd name="connsiteY232" fmla="*/ 106362 h 1787292"/>
              <a:gd name="connsiteX233" fmla="*/ 11990120 w 12192000"/>
              <a:gd name="connsiteY233" fmla="*/ 125412 h 1787292"/>
              <a:gd name="connsiteX234" fmla="*/ 12031396 w 12192000"/>
              <a:gd name="connsiteY234" fmla="*/ 141287 h 1787292"/>
              <a:gd name="connsiteX235" fmla="*/ 12077432 w 12192000"/>
              <a:gd name="connsiteY235" fmla="*/ 155575 h 1787292"/>
              <a:gd name="connsiteX236" fmla="*/ 12129820 w 12192000"/>
              <a:gd name="connsiteY236" fmla="*/ 166688 h 1787292"/>
              <a:gd name="connsiteX237" fmla="*/ 12190146 w 12192000"/>
              <a:gd name="connsiteY237" fmla="*/ 174625 h 1787292"/>
              <a:gd name="connsiteX238" fmla="*/ 12192000 w 12192000"/>
              <a:gd name="connsiteY238" fmla="*/ 174668 h 1787292"/>
              <a:gd name="connsiteX239" fmla="*/ 12192000 w 12192000"/>
              <a:gd name="connsiteY239" fmla="*/ 885826 h 1787292"/>
              <a:gd name="connsiteX240" fmla="*/ 12192000 w 12192000"/>
              <a:gd name="connsiteY240" fmla="*/ 1787292 h 1787292"/>
              <a:gd name="connsiteX241" fmla="*/ 0 w 12192000"/>
              <a:gd name="connsiteY241" fmla="*/ 1787292 h 1787292"/>
              <a:gd name="connsiteX242" fmla="*/ 0 w 12192000"/>
              <a:gd name="connsiteY242" fmla="*/ 885826 h 1787292"/>
              <a:gd name="connsiteX243" fmla="*/ 0 w 12192000"/>
              <a:gd name="connsiteY243" fmla="*/ 174668 h 1787292"/>
              <a:gd name="connsiteX244" fmla="*/ 1852 w 12192000"/>
              <a:gd name="connsiteY244" fmla="*/ 174625 h 1787292"/>
              <a:gd name="connsiteX245" fmla="*/ 62177 w 12192000"/>
              <a:gd name="connsiteY245" fmla="*/ 166687 h 1787292"/>
              <a:gd name="connsiteX246" fmla="*/ 114564 w 12192000"/>
              <a:gd name="connsiteY246" fmla="*/ 155575 h 1787292"/>
              <a:gd name="connsiteX247" fmla="*/ 160602 w 12192000"/>
              <a:gd name="connsiteY247" fmla="*/ 141287 h 1787292"/>
              <a:gd name="connsiteX248" fmla="*/ 201877 w 12192000"/>
              <a:gd name="connsiteY248" fmla="*/ 125412 h 1787292"/>
              <a:gd name="connsiteX249" fmla="*/ 238389 w 12192000"/>
              <a:gd name="connsiteY249" fmla="*/ 106362 h 1787292"/>
              <a:gd name="connsiteX250" fmla="*/ 276489 w 12192000"/>
              <a:gd name="connsiteY250" fmla="*/ 87312 h 1787292"/>
              <a:gd name="connsiteX251" fmla="*/ 314589 w 12192000"/>
              <a:gd name="connsiteY251" fmla="*/ 68262 h 1787292"/>
              <a:gd name="connsiteX252" fmla="*/ 351102 w 12192000"/>
              <a:gd name="connsiteY252" fmla="*/ 52387 h 1787292"/>
              <a:gd name="connsiteX253" fmla="*/ 392377 w 12192000"/>
              <a:gd name="connsiteY253" fmla="*/ 36512 h 1787292"/>
              <a:gd name="connsiteX254" fmla="*/ 438414 w 12192000"/>
              <a:gd name="connsiteY254" fmla="*/ 20637 h 1787292"/>
              <a:gd name="connsiteX255" fmla="*/ 490802 w 12192000"/>
              <a:gd name="connsiteY255" fmla="*/ 9525 h 1787292"/>
              <a:gd name="connsiteX256" fmla="*/ 551127 w 12192000"/>
              <a:gd name="connsiteY256" fmla="*/ 3175 h 178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2192000" h="1787292">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4" y="20637"/>
                </a:lnTo>
                <a:lnTo>
                  <a:pt x="4605602" y="9525"/>
                </a:lnTo>
                <a:lnTo>
                  <a:pt x="4665928" y="3175"/>
                </a:lnTo>
                <a:lnTo>
                  <a:pt x="4734189" y="0"/>
                </a:lnTo>
                <a:lnTo>
                  <a:pt x="4802453" y="3175"/>
                </a:lnTo>
                <a:lnTo>
                  <a:pt x="4862777" y="9525"/>
                </a:lnTo>
                <a:lnTo>
                  <a:pt x="4915165" y="20637"/>
                </a:lnTo>
                <a:lnTo>
                  <a:pt x="4961201" y="36512"/>
                </a:lnTo>
                <a:lnTo>
                  <a:pt x="5002476" y="52387"/>
                </a:lnTo>
                <a:lnTo>
                  <a:pt x="5038989" y="68262"/>
                </a:lnTo>
                <a:lnTo>
                  <a:pt x="5077089" y="87312"/>
                </a:lnTo>
                <a:lnTo>
                  <a:pt x="5115189" y="106362"/>
                </a:lnTo>
                <a:lnTo>
                  <a:pt x="5151701" y="125412"/>
                </a:lnTo>
                <a:lnTo>
                  <a:pt x="5192976"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8"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885826"/>
                </a:lnTo>
                <a:lnTo>
                  <a:pt x="12192000" y="1787292"/>
                </a:lnTo>
                <a:lnTo>
                  <a:pt x="0" y="1787292"/>
                </a:lnTo>
                <a:lnTo>
                  <a:pt x="0" y="885826"/>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073314" y="5197104"/>
            <a:ext cx="8045373" cy="1541626"/>
          </a:xfrm>
        </p:spPr>
        <p:txBody>
          <a:bodyPr vert="horz" lIns="91440" tIns="45720" rIns="91440" bIns="45720" rtlCol="0" anchor="ctr">
            <a:normAutofit/>
          </a:bodyPr>
          <a:lstStyle/>
          <a:p>
            <a:pPr>
              <a:lnSpc>
                <a:spcPct val="90000"/>
              </a:lnSpc>
            </a:pPr>
            <a:r>
              <a:rPr lang="en-US" b="1" dirty="0">
                <a:solidFill>
                  <a:srgbClr val="2A1A00"/>
                </a:solidFill>
                <a:cs typeface="Calibri"/>
              </a:rPr>
              <a:t>Ari Rosner</a:t>
            </a:r>
          </a:p>
          <a:p>
            <a:pPr>
              <a:lnSpc>
                <a:spcPct val="90000"/>
              </a:lnSpc>
            </a:pPr>
            <a:r>
              <a:rPr lang="en-US" sz="1200" b="1" dirty="0">
                <a:solidFill>
                  <a:srgbClr val="2A1A00"/>
                </a:solidFill>
                <a:cs typeface="Calibri"/>
              </a:rPr>
              <a:t>Pandemic Analytics and</a:t>
            </a:r>
          </a:p>
          <a:p>
            <a:pPr>
              <a:lnSpc>
                <a:spcPct val="90000"/>
              </a:lnSpc>
            </a:pPr>
            <a:r>
              <a:rPr lang="en-US" b="1" dirty="0">
                <a:solidFill>
                  <a:srgbClr val="2A1A00"/>
                </a:solidFill>
                <a:cs typeface="Calibri"/>
              </a:rPr>
              <a:t>Richard Fiene</a:t>
            </a:r>
          </a:p>
          <a:p>
            <a:pPr>
              <a:lnSpc>
                <a:spcPct val="90000"/>
              </a:lnSpc>
            </a:pPr>
            <a:r>
              <a:rPr lang="en-US" sz="1200" b="1" dirty="0">
                <a:solidFill>
                  <a:srgbClr val="2A1A00"/>
                </a:solidFill>
                <a:cs typeface="Calibri"/>
              </a:rPr>
              <a:t>Research Institute for Key Indicators</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Fiene Model: Contact Hour (CH)/Relatively Weighted Contact Hour (RWCH) Conversion Table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1892606"/>
              </p:ext>
            </p:extLst>
          </p:nvPr>
        </p:nvGraphicFramePr>
        <p:xfrm>
          <a:off x="3055108" y="2303642"/>
          <a:ext cx="6081784" cy="4507309"/>
        </p:xfrm>
        <a:graphic>
          <a:graphicData uri="http://schemas.openxmlformats.org/drawingml/2006/table">
            <a:tbl>
              <a:tblPr firstRow="1" firstCol="1">
                <a:tableStyleId>{5C22544A-7EE6-4342-B048-85BDC9FD1C3A}</a:tableStyleId>
              </a:tblPr>
              <a:tblGrid>
                <a:gridCol w="332282">
                  <a:extLst>
                    <a:ext uri="{9D8B030D-6E8A-4147-A177-3AD203B41FA5}">
                      <a16:colId xmlns:a16="http://schemas.microsoft.com/office/drawing/2014/main" val="20000"/>
                    </a:ext>
                  </a:extLst>
                </a:gridCol>
                <a:gridCol w="332282">
                  <a:extLst>
                    <a:ext uri="{9D8B030D-6E8A-4147-A177-3AD203B41FA5}">
                      <a16:colId xmlns:a16="http://schemas.microsoft.com/office/drawing/2014/main" val="20001"/>
                    </a:ext>
                  </a:extLst>
                </a:gridCol>
                <a:gridCol w="332282">
                  <a:extLst>
                    <a:ext uri="{9D8B030D-6E8A-4147-A177-3AD203B41FA5}">
                      <a16:colId xmlns:a16="http://schemas.microsoft.com/office/drawing/2014/main" val="20002"/>
                    </a:ext>
                  </a:extLst>
                </a:gridCol>
                <a:gridCol w="332282">
                  <a:extLst>
                    <a:ext uri="{9D8B030D-6E8A-4147-A177-3AD203B41FA5}">
                      <a16:colId xmlns:a16="http://schemas.microsoft.com/office/drawing/2014/main" val="20003"/>
                    </a:ext>
                  </a:extLst>
                </a:gridCol>
                <a:gridCol w="332282">
                  <a:extLst>
                    <a:ext uri="{9D8B030D-6E8A-4147-A177-3AD203B41FA5}">
                      <a16:colId xmlns:a16="http://schemas.microsoft.com/office/drawing/2014/main" val="20004"/>
                    </a:ext>
                  </a:extLst>
                </a:gridCol>
                <a:gridCol w="332282">
                  <a:extLst>
                    <a:ext uri="{9D8B030D-6E8A-4147-A177-3AD203B41FA5}">
                      <a16:colId xmlns:a16="http://schemas.microsoft.com/office/drawing/2014/main" val="20005"/>
                    </a:ext>
                  </a:extLst>
                </a:gridCol>
                <a:gridCol w="332282">
                  <a:extLst>
                    <a:ext uri="{9D8B030D-6E8A-4147-A177-3AD203B41FA5}">
                      <a16:colId xmlns:a16="http://schemas.microsoft.com/office/drawing/2014/main" val="20006"/>
                    </a:ext>
                  </a:extLst>
                </a:gridCol>
                <a:gridCol w="332282">
                  <a:extLst>
                    <a:ext uri="{9D8B030D-6E8A-4147-A177-3AD203B41FA5}">
                      <a16:colId xmlns:a16="http://schemas.microsoft.com/office/drawing/2014/main" val="20007"/>
                    </a:ext>
                  </a:extLst>
                </a:gridCol>
                <a:gridCol w="332282">
                  <a:extLst>
                    <a:ext uri="{9D8B030D-6E8A-4147-A177-3AD203B41FA5}">
                      <a16:colId xmlns:a16="http://schemas.microsoft.com/office/drawing/2014/main" val="20008"/>
                    </a:ext>
                  </a:extLst>
                </a:gridCol>
                <a:gridCol w="332282">
                  <a:extLst>
                    <a:ext uri="{9D8B030D-6E8A-4147-A177-3AD203B41FA5}">
                      <a16:colId xmlns:a16="http://schemas.microsoft.com/office/drawing/2014/main" val="20009"/>
                    </a:ext>
                  </a:extLst>
                </a:gridCol>
                <a:gridCol w="343740">
                  <a:extLst>
                    <a:ext uri="{9D8B030D-6E8A-4147-A177-3AD203B41FA5}">
                      <a16:colId xmlns:a16="http://schemas.microsoft.com/office/drawing/2014/main" val="20010"/>
                    </a:ext>
                  </a:extLst>
                </a:gridCol>
                <a:gridCol w="416106">
                  <a:extLst>
                    <a:ext uri="{9D8B030D-6E8A-4147-A177-3AD203B41FA5}">
                      <a16:colId xmlns:a16="http://schemas.microsoft.com/office/drawing/2014/main" val="20011"/>
                    </a:ext>
                  </a:extLst>
                </a:gridCol>
                <a:gridCol w="379923">
                  <a:extLst>
                    <a:ext uri="{9D8B030D-6E8A-4147-A177-3AD203B41FA5}">
                      <a16:colId xmlns:a16="http://schemas.microsoft.com/office/drawing/2014/main" val="20012"/>
                    </a:ext>
                  </a:extLst>
                </a:gridCol>
                <a:gridCol w="425152">
                  <a:extLst>
                    <a:ext uri="{9D8B030D-6E8A-4147-A177-3AD203B41FA5}">
                      <a16:colId xmlns:a16="http://schemas.microsoft.com/office/drawing/2014/main" val="20013"/>
                    </a:ext>
                  </a:extLst>
                </a:gridCol>
                <a:gridCol w="379923">
                  <a:extLst>
                    <a:ext uri="{9D8B030D-6E8A-4147-A177-3AD203B41FA5}">
                      <a16:colId xmlns:a16="http://schemas.microsoft.com/office/drawing/2014/main" val="20014"/>
                    </a:ext>
                  </a:extLst>
                </a:gridCol>
                <a:gridCol w="398014">
                  <a:extLst>
                    <a:ext uri="{9D8B030D-6E8A-4147-A177-3AD203B41FA5}">
                      <a16:colId xmlns:a16="http://schemas.microsoft.com/office/drawing/2014/main" val="20015"/>
                    </a:ext>
                  </a:extLst>
                </a:gridCol>
                <a:gridCol w="416106">
                  <a:extLst>
                    <a:ext uri="{9D8B030D-6E8A-4147-A177-3AD203B41FA5}">
                      <a16:colId xmlns:a16="http://schemas.microsoft.com/office/drawing/2014/main" val="20016"/>
                    </a:ext>
                  </a:extLst>
                </a:gridCol>
              </a:tblGrid>
              <a:tr h="170363">
                <a:tc>
                  <a:txBody>
                    <a:bodyPr/>
                    <a:lstStyle/>
                    <a:p>
                      <a:pPr marL="0" marR="0">
                        <a:lnSpc>
                          <a:spcPct val="107000"/>
                        </a:lnSpc>
                        <a:spcBef>
                          <a:spcPts val="0"/>
                        </a:spcBef>
                        <a:spcAft>
                          <a:spcPts val="0"/>
                        </a:spcAft>
                      </a:pPr>
                      <a:r>
                        <a:rPr lang="en-US" sz="1000">
                          <a:effectLst/>
                        </a:rPr>
                        <a:t>NC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nSpc>
                          <a:spcPct val="107000"/>
                        </a:lnSpc>
                        <a:spcBef>
                          <a:spcPts val="0"/>
                        </a:spcBef>
                        <a:spcAft>
                          <a:spcPts val="0"/>
                        </a:spcAft>
                      </a:pPr>
                      <a:r>
                        <a:rPr lang="en-US" sz="1000">
                          <a:effectLst/>
                        </a:rPr>
                        <a:t>CH</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nSpc>
                          <a:spcPct val="107000"/>
                        </a:lnSpc>
                        <a:spcBef>
                          <a:spcPts val="0"/>
                        </a:spcBef>
                        <a:spcAft>
                          <a:spcPts val="0"/>
                        </a:spcAft>
                      </a:pPr>
                      <a:r>
                        <a:rPr lang="en-US" sz="1000">
                          <a:effectLst/>
                        </a:rPr>
                        <a:t>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nSpc>
                          <a:spcPct val="107000"/>
                        </a:lnSpc>
                        <a:spcBef>
                          <a:spcPts val="0"/>
                        </a:spcBef>
                        <a:spcAft>
                          <a:spcPts val="0"/>
                        </a:spcAft>
                      </a:pPr>
                      <a:r>
                        <a:rPr lang="en-US" sz="1000">
                          <a:effectLst/>
                        </a:rPr>
                        <a:t>2:1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nSpc>
                          <a:spcPct val="107000"/>
                        </a:lnSpc>
                        <a:spcBef>
                          <a:spcPts val="0"/>
                        </a:spcBef>
                        <a:spcAft>
                          <a:spcPts val="0"/>
                        </a:spcAft>
                      </a:pPr>
                      <a:r>
                        <a:rPr lang="en-US" sz="1000">
                          <a:effectLst/>
                        </a:rPr>
                        <a:t>3:1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nSpc>
                          <a:spcPct val="107000"/>
                        </a:lnSpc>
                        <a:spcBef>
                          <a:spcPts val="0"/>
                        </a:spcBef>
                        <a:spcAft>
                          <a:spcPts val="0"/>
                        </a:spcAft>
                      </a:pPr>
                      <a:r>
                        <a:rPr lang="en-US" sz="1000">
                          <a:effectLst/>
                        </a:rPr>
                        <a:t>4:1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nSpc>
                          <a:spcPct val="107000"/>
                        </a:lnSpc>
                        <a:spcBef>
                          <a:spcPts val="0"/>
                        </a:spcBef>
                        <a:spcAft>
                          <a:spcPts val="0"/>
                        </a:spcAft>
                      </a:pPr>
                      <a:r>
                        <a:rPr lang="en-US" sz="1000">
                          <a:effectLst/>
                        </a:rPr>
                        <a:t>5:1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nSpc>
                          <a:spcPct val="107000"/>
                        </a:lnSpc>
                        <a:spcBef>
                          <a:spcPts val="0"/>
                        </a:spcBef>
                        <a:spcAft>
                          <a:spcPts val="0"/>
                        </a:spcAft>
                      </a:pPr>
                      <a:r>
                        <a:rPr lang="en-US" sz="1000">
                          <a:effectLst/>
                        </a:rPr>
                        <a:t>6:1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nSpc>
                          <a:spcPct val="107000"/>
                        </a:lnSpc>
                        <a:spcBef>
                          <a:spcPts val="0"/>
                        </a:spcBef>
                        <a:spcAft>
                          <a:spcPts val="0"/>
                        </a:spcAft>
                      </a:pPr>
                      <a:r>
                        <a:rPr lang="en-US" sz="1000">
                          <a:effectLst/>
                        </a:rPr>
                        <a:t>7:1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nSpc>
                          <a:spcPct val="107000"/>
                        </a:lnSpc>
                        <a:spcBef>
                          <a:spcPts val="0"/>
                        </a:spcBef>
                        <a:spcAft>
                          <a:spcPts val="0"/>
                        </a:spcAft>
                      </a:pPr>
                      <a:r>
                        <a:rPr lang="en-US" sz="1000">
                          <a:effectLst/>
                        </a:rPr>
                        <a:t>8:1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nSpc>
                          <a:spcPct val="107000"/>
                        </a:lnSpc>
                        <a:spcBef>
                          <a:spcPts val="0"/>
                        </a:spcBef>
                        <a:spcAft>
                          <a:spcPts val="0"/>
                        </a:spcAft>
                      </a:pPr>
                      <a:r>
                        <a:rPr lang="en-US" sz="1000">
                          <a:effectLst/>
                        </a:rPr>
                        <a:t>9:1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nSpc>
                          <a:spcPct val="107000"/>
                        </a:lnSpc>
                        <a:spcBef>
                          <a:spcPts val="0"/>
                        </a:spcBef>
                        <a:spcAft>
                          <a:spcPts val="0"/>
                        </a:spcAft>
                      </a:pPr>
                      <a:r>
                        <a:rPr lang="en-US" sz="1000">
                          <a:effectLst/>
                        </a:rPr>
                        <a:t>10:1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nSpc>
                          <a:spcPct val="107000"/>
                        </a:lnSpc>
                        <a:spcBef>
                          <a:spcPts val="0"/>
                        </a:spcBef>
                        <a:spcAft>
                          <a:spcPts val="0"/>
                        </a:spcAft>
                      </a:pPr>
                      <a:r>
                        <a:rPr lang="en-US" sz="1000">
                          <a:effectLst/>
                        </a:rPr>
                        <a:t>11:1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nSpc>
                          <a:spcPct val="107000"/>
                        </a:lnSpc>
                        <a:spcBef>
                          <a:spcPts val="0"/>
                        </a:spcBef>
                        <a:spcAft>
                          <a:spcPts val="0"/>
                        </a:spcAft>
                      </a:pPr>
                      <a:r>
                        <a:rPr lang="en-US" sz="1000">
                          <a:effectLst/>
                        </a:rPr>
                        <a:t>12:1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nSpc>
                          <a:spcPct val="107000"/>
                        </a:lnSpc>
                        <a:spcBef>
                          <a:spcPts val="0"/>
                        </a:spcBef>
                        <a:spcAft>
                          <a:spcPts val="0"/>
                        </a:spcAft>
                      </a:pPr>
                      <a:r>
                        <a:rPr lang="en-US" sz="1000">
                          <a:effectLst/>
                        </a:rPr>
                        <a:t>13:1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nSpc>
                          <a:spcPct val="107000"/>
                        </a:lnSpc>
                        <a:spcBef>
                          <a:spcPts val="0"/>
                        </a:spcBef>
                        <a:spcAft>
                          <a:spcPts val="0"/>
                        </a:spcAft>
                      </a:pPr>
                      <a:r>
                        <a:rPr lang="en-US" sz="1000">
                          <a:effectLst/>
                        </a:rPr>
                        <a:t>14:1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nSpc>
                          <a:spcPct val="107000"/>
                        </a:lnSpc>
                        <a:spcBef>
                          <a:spcPts val="0"/>
                        </a:spcBef>
                        <a:spcAft>
                          <a:spcPts val="0"/>
                        </a:spcAft>
                      </a:pPr>
                      <a:r>
                        <a:rPr lang="en-US" sz="1000">
                          <a:effectLst/>
                        </a:rPr>
                        <a:t>15:1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00"/>
                  </a:ext>
                </a:extLst>
              </a:tr>
              <a:tr h="139366">
                <a:tc>
                  <a:txBody>
                    <a:bodyPr/>
                    <a:lstStyle/>
                    <a:p>
                      <a:pPr marL="0" marR="0" algn="ctr">
                        <a:lnSpc>
                          <a:spcPct val="107000"/>
                        </a:lnSpc>
                        <a:spcBef>
                          <a:spcPts val="0"/>
                        </a:spcBef>
                        <a:spcAft>
                          <a:spcPts val="0"/>
                        </a:spcAft>
                      </a:pPr>
                      <a:r>
                        <a:rPr lang="en-US" sz="900">
                          <a:effectLst/>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01"/>
                  </a:ext>
                </a:extLst>
              </a:tr>
              <a:tr h="139366">
                <a:tc>
                  <a:txBody>
                    <a:bodyPr/>
                    <a:lstStyle/>
                    <a:p>
                      <a:pPr marL="0" marR="0" algn="ctr">
                        <a:lnSpc>
                          <a:spcPct val="107000"/>
                        </a:lnSpc>
                        <a:spcBef>
                          <a:spcPts val="0"/>
                        </a:spcBef>
                        <a:spcAft>
                          <a:spcPts val="0"/>
                        </a:spcAft>
                      </a:pPr>
                      <a:r>
                        <a:rPr lang="en-US" sz="900">
                          <a:effectLst/>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02"/>
                  </a:ext>
                </a:extLst>
              </a:tr>
              <a:tr h="139366">
                <a:tc>
                  <a:txBody>
                    <a:bodyPr/>
                    <a:lstStyle/>
                    <a:p>
                      <a:pPr marL="0" marR="0" algn="ctr">
                        <a:lnSpc>
                          <a:spcPct val="107000"/>
                        </a:lnSpc>
                        <a:spcBef>
                          <a:spcPts val="0"/>
                        </a:spcBef>
                        <a:spcAft>
                          <a:spcPts val="0"/>
                        </a:spcAft>
                      </a:pPr>
                      <a:r>
                        <a:rPr lang="en-US" sz="900">
                          <a:effectLst/>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03"/>
                  </a:ext>
                </a:extLst>
              </a:tr>
              <a:tr h="139366">
                <a:tc>
                  <a:txBody>
                    <a:bodyPr/>
                    <a:lstStyle/>
                    <a:p>
                      <a:pPr marL="0" marR="0" algn="ctr">
                        <a:lnSpc>
                          <a:spcPct val="107000"/>
                        </a:lnSpc>
                        <a:spcBef>
                          <a:spcPts val="0"/>
                        </a:spcBef>
                        <a:spcAft>
                          <a:spcPts val="0"/>
                        </a:spcAft>
                      </a:pPr>
                      <a:r>
                        <a:rPr lang="en-US" sz="900">
                          <a:effectLst/>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04"/>
                  </a:ext>
                </a:extLst>
              </a:tr>
              <a:tr h="139366">
                <a:tc>
                  <a:txBody>
                    <a:bodyPr/>
                    <a:lstStyle/>
                    <a:p>
                      <a:pPr marL="0" marR="0" algn="ctr">
                        <a:lnSpc>
                          <a:spcPct val="107000"/>
                        </a:lnSpc>
                        <a:spcBef>
                          <a:spcPts val="0"/>
                        </a:spcBef>
                        <a:spcAft>
                          <a:spcPts val="0"/>
                        </a:spcAft>
                      </a:pPr>
                      <a:r>
                        <a:rPr lang="en-US" sz="9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05"/>
                  </a:ext>
                </a:extLst>
              </a:tr>
              <a:tr h="139366">
                <a:tc>
                  <a:txBody>
                    <a:bodyPr/>
                    <a:lstStyle/>
                    <a:p>
                      <a:pPr marL="0" marR="0" algn="ctr">
                        <a:lnSpc>
                          <a:spcPct val="107000"/>
                        </a:lnSpc>
                        <a:spcBef>
                          <a:spcPts val="0"/>
                        </a:spcBef>
                        <a:spcAft>
                          <a:spcPts val="0"/>
                        </a:spcAft>
                      </a:pPr>
                      <a:r>
                        <a:rPr lang="en-US" sz="900">
                          <a:effectLst/>
                        </a:rPr>
                        <a:t>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06"/>
                  </a:ext>
                </a:extLst>
              </a:tr>
              <a:tr h="139366">
                <a:tc>
                  <a:txBody>
                    <a:bodyPr/>
                    <a:lstStyle/>
                    <a:p>
                      <a:pPr marL="0" marR="0" algn="ctr">
                        <a:lnSpc>
                          <a:spcPct val="107000"/>
                        </a:lnSpc>
                        <a:spcBef>
                          <a:spcPts val="0"/>
                        </a:spcBef>
                        <a:spcAft>
                          <a:spcPts val="0"/>
                        </a:spcAft>
                      </a:pPr>
                      <a:r>
                        <a:rPr lang="en-US" sz="900">
                          <a:effectLst/>
                        </a:rPr>
                        <a:t>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dirty="0">
                          <a:effectLst/>
                        </a:rPr>
                        <a:t>28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07"/>
                  </a:ext>
                </a:extLst>
              </a:tr>
              <a:tr h="139366">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08"/>
                  </a:ext>
                </a:extLst>
              </a:tr>
              <a:tr h="139366">
                <a:tc>
                  <a:txBody>
                    <a:bodyPr/>
                    <a:lstStyle/>
                    <a:p>
                      <a:pPr marL="0" marR="0" algn="ctr">
                        <a:lnSpc>
                          <a:spcPct val="107000"/>
                        </a:lnSpc>
                        <a:spcBef>
                          <a:spcPts val="0"/>
                        </a:spcBef>
                        <a:spcAft>
                          <a:spcPts val="0"/>
                        </a:spcAft>
                      </a:pPr>
                      <a:r>
                        <a:rPr lang="en-US" sz="900">
                          <a:effectLst/>
                        </a:rPr>
                        <a:t>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09"/>
                  </a:ext>
                </a:extLst>
              </a:tr>
              <a:tr h="139366">
                <a:tc>
                  <a:txBody>
                    <a:bodyPr/>
                    <a:lstStyle/>
                    <a:p>
                      <a:pPr marL="0" marR="0" algn="ctr">
                        <a:lnSpc>
                          <a:spcPct val="107000"/>
                        </a:lnSpc>
                        <a:spcBef>
                          <a:spcPts val="0"/>
                        </a:spcBef>
                        <a:spcAft>
                          <a:spcPts val="0"/>
                        </a:spcAft>
                      </a:pPr>
                      <a:r>
                        <a:rPr lang="en-US" sz="900">
                          <a:effectLst/>
                        </a:rPr>
                        <a:t>10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10"/>
                  </a:ext>
                </a:extLst>
              </a:tr>
              <a:tr h="139366">
                <a:tc>
                  <a:txBody>
                    <a:bodyPr/>
                    <a:lstStyle/>
                    <a:p>
                      <a:pPr marL="0" marR="0" algn="ctr">
                        <a:lnSpc>
                          <a:spcPct val="107000"/>
                        </a:lnSpc>
                        <a:spcBef>
                          <a:spcPts val="0"/>
                        </a:spcBef>
                        <a:spcAft>
                          <a:spcPts val="0"/>
                        </a:spcAft>
                      </a:pPr>
                      <a:r>
                        <a:rPr lang="en-US" sz="900">
                          <a:effectLst/>
                        </a:rPr>
                        <a:t>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11"/>
                  </a:ext>
                </a:extLst>
              </a:tr>
              <a:tr h="139366">
                <a:tc>
                  <a:txBody>
                    <a:bodyPr/>
                    <a:lstStyle/>
                    <a:p>
                      <a:pPr marL="0" marR="0" algn="ctr">
                        <a:lnSpc>
                          <a:spcPct val="107000"/>
                        </a:lnSpc>
                        <a:spcBef>
                          <a:spcPts val="0"/>
                        </a:spcBef>
                        <a:spcAft>
                          <a:spcPts val="0"/>
                        </a:spcAft>
                      </a:pPr>
                      <a:r>
                        <a:rPr lang="en-US" sz="900">
                          <a:effectLst/>
                        </a:rPr>
                        <a:t>12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96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96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96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96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96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12"/>
                  </a:ext>
                </a:extLst>
              </a:tr>
              <a:tr h="139366">
                <a:tc>
                  <a:txBody>
                    <a:bodyPr/>
                    <a:lstStyle/>
                    <a:p>
                      <a:pPr marL="0" marR="0" algn="ctr">
                        <a:lnSpc>
                          <a:spcPct val="107000"/>
                        </a:lnSpc>
                        <a:spcBef>
                          <a:spcPts val="0"/>
                        </a:spcBef>
                        <a:spcAft>
                          <a:spcPts val="0"/>
                        </a:spcAft>
                      </a:pPr>
                      <a:r>
                        <a:rPr lang="en-US" sz="900">
                          <a:effectLst/>
                        </a:rPr>
                        <a:t>13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104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104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104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104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13"/>
                  </a:ext>
                </a:extLst>
              </a:tr>
              <a:tr h="139366">
                <a:tc>
                  <a:txBody>
                    <a:bodyPr/>
                    <a:lstStyle/>
                    <a:p>
                      <a:pPr marL="0" marR="0" algn="ctr">
                        <a:lnSpc>
                          <a:spcPct val="107000"/>
                        </a:lnSpc>
                        <a:spcBef>
                          <a:spcPts val="0"/>
                        </a:spcBef>
                        <a:spcAft>
                          <a:spcPts val="0"/>
                        </a:spcAft>
                      </a:pPr>
                      <a:r>
                        <a:rPr lang="en-US" sz="900">
                          <a:effectLst/>
                        </a:rPr>
                        <a:t>14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112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112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112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14"/>
                  </a:ext>
                </a:extLst>
              </a:tr>
              <a:tr h="139366">
                <a:tc>
                  <a:txBody>
                    <a:bodyPr/>
                    <a:lstStyle/>
                    <a:p>
                      <a:pPr marL="0" marR="0" algn="ctr">
                        <a:lnSpc>
                          <a:spcPct val="107000"/>
                        </a:lnSpc>
                        <a:spcBef>
                          <a:spcPts val="0"/>
                        </a:spcBef>
                        <a:spcAft>
                          <a:spcPts val="0"/>
                        </a:spcAft>
                      </a:pPr>
                      <a:r>
                        <a:rPr lang="en-US" sz="900">
                          <a:effectLst/>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120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120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15"/>
                  </a:ext>
                </a:extLst>
              </a:tr>
              <a:tr h="139366">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16"/>
                  </a:ext>
                </a:extLst>
              </a:tr>
              <a:tr h="139366">
                <a:tc>
                  <a:txBody>
                    <a:bodyPr/>
                    <a:lstStyle/>
                    <a:p>
                      <a:pPr marL="0" marR="0" algn="ctr">
                        <a:lnSpc>
                          <a:spcPct val="107000"/>
                        </a:lnSpc>
                        <a:spcBef>
                          <a:spcPts val="0"/>
                        </a:spcBef>
                        <a:spcAft>
                          <a:spcPts val="0"/>
                        </a:spcAft>
                      </a:pPr>
                      <a:r>
                        <a:rPr lang="en-US" sz="900">
                          <a:effectLst/>
                        </a:rPr>
                        <a:t>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136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17"/>
                  </a:ext>
                </a:extLst>
              </a:tr>
              <a:tr h="139366">
                <a:tc>
                  <a:txBody>
                    <a:bodyPr/>
                    <a:lstStyle/>
                    <a:p>
                      <a:pPr marL="0" marR="0" algn="ctr">
                        <a:lnSpc>
                          <a:spcPct val="107000"/>
                        </a:lnSpc>
                        <a:spcBef>
                          <a:spcPts val="0"/>
                        </a:spcBef>
                        <a:spcAft>
                          <a:spcPts val="0"/>
                        </a:spcAft>
                      </a:pPr>
                      <a:r>
                        <a:rPr lang="en-US" sz="900">
                          <a:effectLst/>
                        </a:rPr>
                        <a:t>18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144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18"/>
                  </a:ext>
                </a:extLst>
              </a:tr>
              <a:tr h="139366">
                <a:tc>
                  <a:txBody>
                    <a:bodyPr/>
                    <a:lstStyle/>
                    <a:p>
                      <a:pPr marL="0" marR="0" algn="ctr">
                        <a:lnSpc>
                          <a:spcPct val="107000"/>
                        </a:lnSpc>
                        <a:spcBef>
                          <a:spcPts val="0"/>
                        </a:spcBef>
                        <a:spcAft>
                          <a:spcPts val="0"/>
                        </a:spcAft>
                      </a:pPr>
                      <a:r>
                        <a:rPr lang="en-US" sz="900">
                          <a:effectLst/>
                        </a:rPr>
                        <a:t>19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152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19"/>
                  </a:ext>
                </a:extLst>
              </a:tr>
              <a:tr h="139366">
                <a:tc>
                  <a:txBody>
                    <a:bodyPr/>
                    <a:lstStyle/>
                    <a:p>
                      <a:pPr marL="0" marR="0" algn="ctr">
                        <a:lnSpc>
                          <a:spcPct val="107000"/>
                        </a:lnSpc>
                        <a:spcBef>
                          <a:spcPts val="0"/>
                        </a:spcBef>
                        <a:spcAft>
                          <a:spcPts val="0"/>
                        </a:spcAft>
                      </a:pPr>
                      <a:r>
                        <a:rPr lang="en-US" sz="900">
                          <a:effectLst/>
                        </a:rPr>
                        <a:t>20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20"/>
                  </a:ext>
                </a:extLst>
              </a:tr>
              <a:tr h="139366">
                <a:tc>
                  <a:txBody>
                    <a:bodyPr/>
                    <a:lstStyle/>
                    <a:p>
                      <a:pPr marL="0" marR="0" algn="ctr">
                        <a:lnSpc>
                          <a:spcPct val="107000"/>
                        </a:lnSpc>
                        <a:spcBef>
                          <a:spcPts val="0"/>
                        </a:spcBef>
                        <a:spcAft>
                          <a:spcPts val="0"/>
                        </a:spcAft>
                      </a:pPr>
                      <a:r>
                        <a:rPr lang="en-US" sz="900">
                          <a:effectLst/>
                        </a:rPr>
                        <a:t>21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21"/>
                  </a:ext>
                </a:extLst>
              </a:tr>
              <a:tr h="139366">
                <a:tc>
                  <a:txBody>
                    <a:bodyPr/>
                    <a:lstStyle/>
                    <a:p>
                      <a:pPr marL="0" marR="0" algn="ctr">
                        <a:lnSpc>
                          <a:spcPct val="107000"/>
                        </a:lnSpc>
                        <a:spcBef>
                          <a:spcPts val="0"/>
                        </a:spcBef>
                        <a:spcAft>
                          <a:spcPts val="0"/>
                        </a:spcAft>
                      </a:pPr>
                      <a:r>
                        <a:rPr lang="en-US" sz="900">
                          <a:effectLst/>
                        </a:rPr>
                        <a:t>22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176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22"/>
                  </a:ext>
                </a:extLst>
              </a:tr>
              <a:tr h="139366">
                <a:tc>
                  <a:txBody>
                    <a:bodyPr/>
                    <a:lstStyle/>
                    <a:p>
                      <a:pPr marL="0" marR="0" algn="ctr">
                        <a:lnSpc>
                          <a:spcPct val="107000"/>
                        </a:lnSpc>
                        <a:spcBef>
                          <a:spcPts val="0"/>
                        </a:spcBef>
                        <a:spcAft>
                          <a:spcPts val="0"/>
                        </a:spcAft>
                      </a:pPr>
                      <a:r>
                        <a:rPr lang="en-US" sz="900">
                          <a:effectLst/>
                        </a:rPr>
                        <a:t>23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184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92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92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92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92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23"/>
                  </a:ext>
                </a:extLst>
              </a:tr>
              <a:tr h="139366">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192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96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96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96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96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24"/>
                  </a:ext>
                </a:extLst>
              </a:tr>
              <a:tr h="139366">
                <a:tc>
                  <a:txBody>
                    <a:bodyPr/>
                    <a:lstStyle/>
                    <a:p>
                      <a:pPr marL="0" marR="0" algn="ctr">
                        <a:lnSpc>
                          <a:spcPct val="107000"/>
                        </a:lnSpc>
                        <a:spcBef>
                          <a:spcPts val="0"/>
                        </a:spcBef>
                        <a:spcAft>
                          <a:spcPts val="0"/>
                        </a:spcAft>
                      </a:pPr>
                      <a:r>
                        <a:rPr lang="en-US" sz="900">
                          <a:effectLst/>
                        </a:rPr>
                        <a:t>25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25"/>
                  </a:ext>
                </a:extLst>
              </a:tr>
              <a:tr h="139366">
                <a:tc>
                  <a:txBody>
                    <a:bodyPr/>
                    <a:lstStyle/>
                    <a:p>
                      <a:pPr marL="0" marR="0" algn="ctr">
                        <a:lnSpc>
                          <a:spcPct val="107000"/>
                        </a:lnSpc>
                        <a:spcBef>
                          <a:spcPts val="0"/>
                        </a:spcBef>
                        <a:spcAft>
                          <a:spcPts val="0"/>
                        </a:spcAft>
                      </a:pPr>
                      <a:r>
                        <a:rPr lang="en-US" sz="900">
                          <a:effectLst/>
                        </a:rPr>
                        <a:t>26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104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104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104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26"/>
                  </a:ext>
                </a:extLst>
              </a:tr>
              <a:tr h="139366">
                <a:tc>
                  <a:txBody>
                    <a:bodyPr/>
                    <a:lstStyle/>
                    <a:p>
                      <a:pPr marL="0" marR="0" algn="ctr">
                        <a:lnSpc>
                          <a:spcPct val="107000"/>
                        </a:lnSpc>
                        <a:spcBef>
                          <a:spcPts val="0"/>
                        </a:spcBef>
                        <a:spcAft>
                          <a:spcPts val="0"/>
                        </a:spcAft>
                      </a:pPr>
                      <a:r>
                        <a:rPr lang="en-US" sz="900">
                          <a:effectLst/>
                        </a:rPr>
                        <a:t>27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27"/>
                  </a:ext>
                </a:extLst>
              </a:tr>
              <a:tr h="139366">
                <a:tc>
                  <a:txBody>
                    <a:bodyPr/>
                    <a:lstStyle/>
                    <a:p>
                      <a:pPr marL="0" marR="0" algn="ctr">
                        <a:lnSpc>
                          <a:spcPct val="107000"/>
                        </a:lnSpc>
                        <a:spcBef>
                          <a:spcPts val="0"/>
                        </a:spcBef>
                        <a:spcAft>
                          <a:spcPts val="0"/>
                        </a:spcAft>
                      </a:pPr>
                      <a:r>
                        <a:rPr lang="en-US" sz="900">
                          <a:effectLst/>
                        </a:rPr>
                        <a:t>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112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112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28"/>
                  </a:ext>
                </a:extLst>
              </a:tr>
              <a:tr h="139366">
                <a:tc>
                  <a:txBody>
                    <a:bodyPr/>
                    <a:lstStyle/>
                    <a:p>
                      <a:pPr marL="0" marR="0" algn="ctr">
                        <a:lnSpc>
                          <a:spcPct val="107000"/>
                        </a:lnSpc>
                        <a:spcBef>
                          <a:spcPts val="0"/>
                        </a:spcBef>
                        <a:spcAft>
                          <a:spcPts val="0"/>
                        </a:spcAft>
                      </a:pPr>
                      <a:r>
                        <a:rPr lang="en-US" sz="900">
                          <a:effectLst/>
                        </a:rPr>
                        <a:t>29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58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77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29"/>
                  </a:ext>
                </a:extLst>
              </a:tr>
              <a:tr h="139366">
                <a:tc>
                  <a:txBody>
                    <a:bodyPr/>
                    <a:lstStyle/>
                    <a:p>
                      <a:pPr marL="0" marR="0" algn="ctr">
                        <a:lnSpc>
                          <a:spcPct val="107000"/>
                        </a:lnSpc>
                        <a:spcBef>
                          <a:spcPts val="0"/>
                        </a:spcBef>
                        <a:spcAft>
                          <a:spcPts val="0"/>
                        </a:spcAft>
                      </a:pPr>
                      <a:r>
                        <a:rPr lang="en-US" sz="900">
                          <a:effectLst/>
                        </a:rPr>
                        <a:t>30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30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60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a:effectLst/>
                        </a:rPr>
                        <a:t>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tc>
                  <a:txBody>
                    <a:bodyPr/>
                    <a:lstStyle/>
                    <a:p>
                      <a:pPr marL="0" marR="0" algn="ctr">
                        <a:lnSpc>
                          <a:spcPct val="107000"/>
                        </a:lnSpc>
                        <a:spcBef>
                          <a:spcPts val="0"/>
                        </a:spcBef>
                        <a:spcAft>
                          <a:spcPts val="0"/>
                        </a:spcAft>
                      </a:pPr>
                      <a:r>
                        <a:rPr lang="en-US" sz="900" dirty="0">
                          <a:effectLst/>
                        </a:rPr>
                        <a:t>120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130" marR="65130" marT="0" marB="0"/>
                </a:tc>
                <a:extLst>
                  <a:ext uri="{0D108BD9-81ED-4DB2-BD59-A6C34878D82A}">
                    <a16:rowId xmlns:a16="http://schemas.microsoft.com/office/drawing/2014/main" val="10030"/>
                  </a:ext>
                </a:extLst>
              </a:tr>
            </a:tbl>
          </a:graphicData>
        </a:graphic>
      </p:graphicFrame>
    </p:spTree>
    <p:extLst>
      <p:ext uri="{BB962C8B-B14F-4D97-AF65-F5344CB8AC3E}">
        <p14:creationId xmlns:p14="http://schemas.microsoft.com/office/powerpoint/2010/main" val="2393303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4C29D-8EF2-4DAE-AFFB-02837C98DCE4}"/>
              </a:ext>
            </a:extLst>
          </p:cNvPr>
          <p:cNvSpPr>
            <a:spLocks noGrp="1"/>
          </p:cNvSpPr>
          <p:nvPr>
            <p:ph type="title"/>
          </p:nvPr>
        </p:nvSpPr>
        <p:spPr/>
        <p:txBody>
          <a:bodyPr>
            <a:normAutofit/>
          </a:bodyPr>
          <a:lstStyle/>
          <a:p>
            <a:pPr algn="ctr"/>
            <a:r>
              <a:rPr lang="en-US" sz="4800" b="1" dirty="0">
                <a:cs typeface="Calibri Light"/>
              </a:rPr>
              <a:t>Conclusion</a:t>
            </a:r>
            <a:endParaRPr lang="en-US"/>
          </a:p>
        </p:txBody>
      </p:sp>
      <p:sp>
        <p:nvSpPr>
          <p:cNvPr id="3" name="Content Placeholder 2">
            <a:extLst>
              <a:ext uri="{FF2B5EF4-FFF2-40B4-BE49-F238E27FC236}">
                <a16:creationId xmlns:a16="http://schemas.microsoft.com/office/drawing/2014/main" id="{1CF54A17-7175-4DC1-B471-A47D2340A2DF}"/>
              </a:ext>
            </a:extLst>
          </p:cNvPr>
          <p:cNvSpPr>
            <a:spLocks noGrp="1"/>
          </p:cNvSpPr>
          <p:nvPr>
            <p:ph idx="1"/>
          </p:nvPr>
        </p:nvSpPr>
        <p:spPr/>
        <p:txBody>
          <a:bodyPr vert="horz" lIns="91440" tIns="45720" rIns="91440" bIns="45720" rtlCol="0" anchor="t">
            <a:normAutofit fontScale="85000" lnSpcReduction="20000"/>
          </a:bodyPr>
          <a:lstStyle/>
          <a:p>
            <a:r>
              <a:rPr lang="en-US" sz="3600" b="1" dirty="0">
                <a:cs typeface="Calibri"/>
              </a:rPr>
              <a:t>With the use of these two models, there is no guarantee that you will be able to prevent the spread of the virus, but you should be able to mitigate the spread through a scientific and data driven approach to distancing in setting up a space and maintaining it over time.</a:t>
            </a:r>
          </a:p>
          <a:p>
            <a:r>
              <a:rPr lang="en-US" sz="3600" b="1" dirty="0">
                <a:cs typeface="Calibri"/>
              </a:rPr>
              <a:t>These models will provide cost effective and efficient approaches to space allocation and interaction.</a:t>
            </a:r>
          </a:p>
        </p:txBody>
      </p:sp>
    </p:spTree>
    <p:extLst>
      <p:ext uri="{BB962C8B-B14F-4D97-AF65-F5344CB8AC3E}">
        <p14:creationId xmlns:p14="http://schemas.microsoft.com/office/powerpoint/2010/main" val="680263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0476-720E-4738-81FB-C9D66E1FF816}"/>
              </a:ext>
            </a:extLst>
          </p:cNvPr>
          <p:cNvSpPr>
            <a:spLocks noGrp="1"/>
          </p:cNvSpPr>
          <p:nvPr>
            <p:ph type="title"/>
          </p:nvPr>
        </p:nvSpPr>
        <p:spPr/>
        <p:txBody>
          <a:bodyPr/>
          <a:lstStyle/>
          <a:p>
            <a:r>
              <a:rPr lang="en-US" b="1" dirty="0">
                <a:cs typeface="Calibri Light"/>
              </a:rPr>
              <a:t>Additional Information:</a:t>
            </a:r>
          </a:p>
        </p:txBody>
      </p:sp>
      <p:sp>
        <p:nvSpPr>
          <p:cNvPr id="3" name="Content Placeholder 2">
            <a:extLst>
              <a:ext uri="{FF2B5EF4-FFF2-40B4-BE49-F238E27FC236}">
                <a16:creationId xmlns:a16="http://schemas.microsoft.com/office/drawing/2014/main" id="{0A3805DE-DFBA-4E13-8107-30690C609868}"/>
              </a:ext>
            </a:extLst>
          </p:cNvPr>
          <p:cNvSpPr>
            <a:spLocks noGrp="1"/>
          </p:cNvSpPr>
          <p:nvPr>
            <p:ph idx="1"/>
          </p:nvPr>
        </p:nvSpPr>
        <p:spPr/>
        <p:txBody>
          <a:bodyPr vert="horz" lIns="91440" tIns="45720" rIns="91440" bIns="45720" rtlCol="0" anchor="t">
            <a:normAutofit fontScale="92500" lnSpcReduction="20000"/>
          </a:bodyPr>
          <a:lstStyle/>
          <a:p>
            <a:r>
              <a:rPr lang="en-US" sz="3200" b="1" dirty="0">
                <a:cs typeface="Calibri"/>
              </a:rPr>
              <a:t>Ari Rosner</a:t>
            </a:r>
          </a:p>
          <a:p>
            <a:r>
              <a:rPr lang="en-US" sz="3200" b="1" dirty="0">
                <a:cs typeface="Calibri"/>
              </a:rPr>
              <a:t>Pandemic Analytics</a:t>
            </a:r>
          </a:p>
          <a:p>
            <a:r>
              <a:rPr lang="en-US" sz="3200" b="1" dirty="0">
                <a:cs typeface="Calibri"/>
                <a:hlinkClick r:id="rId2"/>
              </a:rPr>
              <a:t>Ari@pandemicanalytics.net</a:t>
            </a:r>
            <a:endParaRPr lang="en-US" sz="3200" b="1" dirty="0">
              <a:cs typeface="Calibri"/>
            </a:endParaRPr>
          </a:p>
          <a:p>
            <a:endParaRPr lang="en-US" sz="3200" b="1" dirty="0">
              <a:cs typeface="Calibri"/>
            </a:endParaRPr>
          </a:p>
          <a:p>
            <a:r>
              <a:rPr lang="en-US" sz="3200" b="1" dirty="0">
                <a:cs typeface="Calibri"/>
              </a:rPr>
              <a:t>Richard Fiene, Ph.D.</a:t>
            </a:r>
          </a:p>
          <a:p>
            <a:r>
              <a:rPr lang="en-US" sz="3200" b="1" dirty="0">
                <a:cs typeface="Calibri"/>
              </a:rPr>
              <a:t>Research Institute for Key Indicators</a:t>
            </a:r>
          </a:p>
          <a:p>
            <a:r>
              <a:rPr lang="en-US" sz="3200" b="1" dirty="0">
                <a:cs typeface="Calibri"/>
                <a:hlinkClick r:id="rId3"/>
              </a:rPr>
              <a:t>RFiene@RIKInstitute.com</a:t>
            </a:r>
            <a:endParaRPr lang="en-US" sz="3200" b="1" dirty="0">
              <a:cs typeface="Calibri"/>
            </a:endParaRPr>
          </a:p>
          <a:p>
            <a:endParaRPr lang="en-US" dirty="0">
              <a:cs typeface="Calibri"/>
            </a:endParaRPr>
          </a:p>
        </p:txBody>
      </p:sp>
    </p:spTree>
    <p:extLst>
      <p:ext uri="{BB962C8B-B14F-4D97-AF65-F5344CB8AC3E}">
        <p14:creationId xmlns:p14="http://schemas.microsoft.com/office/powerpoint/2010/main" val="4080567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F4924-3AE1-4EAE-A6C6-CD00339A7085}"/>
              </a:ext>
            </a:extLst>
          </p:cNvPr>
          <p:cNvSpPr>
            <a:spLocks noGrp="1"/>
          </p:cNvSpPr>
          <p:nvPr>
            <p:ph type="title"/>
          </p:nvPr>
        </p:nvSpPr>
        <p:spPr/>
        <p:txBody>
          <a:bodyPr>
            <a:normAutofit/>
          </a:bodyPr>
          <a:lstStyle/>
          <a:p>
            <a:pPr algn="ctr"/>
            <a:r>
              <a:rPr lang="en-US" sz="4800" b="1">
                <a:cs typeface="Calibri Light"/>
              </a:rPr>
              <a:t>The Problem</a:t>
            </a:r>
          </a:p>
        </p:txBody>
      </p:sp>
      <p:sp>
        <p:nvSpPr>
          <p:cNvPr id="3" name="Content Placeholder 2">
            <a:extLst>
              <a:ext uri="{FF2B5EF4-FFF2-40B4-BE49-F238E27FC236}">
                <a16:creationId xmlns:a16="http://schemas.microsoft.com/office/drawing/2014/main" id="{1F8BD6CA-4866-446E-AA06-19C54982FFB7}"/>
              </a:ext>
            </a:extLst>
          </p:cNvPr>
          <p:cNvSpPr>
            <a:spLocks noGrp="1"/>
          </p:cNvSpPr>
          <p:nvPr>
            <p:ph idx="1"/>
          </p:nvPr>
        </p:nvSpPr>
        <p:spPr/>
        <p:txBody>
          <a:bodyPr vert="horz" lIns="91440" tIns="45720" rIns="91440" bIns="45720" rtlCol="0" anchor="t">
            <a:normAutofit fontScale="85000" lnSpcReduction="10000"/>
          </a:bodyPr>
          <a:lstStyle/>
          <a:p>
            <a:r>
              <a:rPr lang="en-US" sz="4000" b="1" dirty="0">
                <a:cs typeface="Calibri"/>
              </a:rPr>
              <a:t>How to open your facility safely for children and adults via models for distancing &amp; density.</a:t>
            </a:r>
          </a:p>
          <a:p>
            <a:r>
              <a:rPr lang="en-US" sz="4000" b="1" dirty="0">
                <a:cs typeface="Calibri"/>
              </a:rPr>
              <a:t>How to keep groups of individuals safe over time by using Contact Hours.</a:t>
            </a:r>
          </a:p>
          <a:p>
            <a:r>
              <a:rPr lang="en-US" sz="4000" b="1" dirty="0">
                <a:cs typeface="Calibri"/>
              </a:rPr>
              <a:t>How to do this within the context of a pandemic – COVID-19.</a:t>
            </a:r>
          </a:p>
        </p:txBody>
      </p:sp>
    </p:spTree>
    <p:extLst>
      <p:ext uri="{BB962C8B-B14F-4D97-AF65-F5344CB8AC3E}">
        <p14:creationId xmlns:p14="http://schemas.microsoft.com/office/powerpoint/2010/main" val="580956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6575B-8A0E-414B-BA2A-F97B4FB9D59E}"/>
              </a:ext>
            </a:extLst>
          </p:cNvPr>
          <p:cNvSpPr>
            <a:spLocks noGrp="1"/>
          </p:cNvSpPr>
          <p:nvPr>
            <p:ph type="title"/>
          </p:nvPr>
        </p:nvSpPr>
        <p:spPr/>
        <p:txBody>
          <a:bodyPr/>
          <a:lstStyle/>
          <a:p>
            <a:pPr algn="ctr"/>
            <a:r>
              <a:rPr lang="en-US" b="1" dirty="0">
                <a:cs typeface="Calibri Light"/>
              </a:rPr>
              <a:t>Potential Solution: </a:t>
            </a:r>
            <a:br>
              <a:rPr lang="en-US" b="1" dirty="0">
                <a:cs typeface="Calibri Light"/>
              </a:rPr>
            </a:br>
            <a:r>
              <a:rPr lang="en-US" b="1" dirty="0">
                <a:cs typeface="Calibri Light"/>
              </a:rPr>
              <a:t>Rosner &amp; Fiene Models</a:t>
            </a:r>
          </a:p>
        </p:txBody>
      </p:sp>
      <p:sp>
        <p:nvSpPr>
          <p:cNvPr id="3" name="Content Placeholder 2">
            <a:extLst>
              <a:ext uri="{FF2B5EF4-FFF2-40B4-BE49-F238E27FC236}">
                <a16:creationId xmlns:a16="http://schemas.microsoft.com/office/drawing/2014/main" id="{4478C41B-A2BC-4EF6-9981-3F89DCB908E8}"/>
              </a:ext>
            </a:extLst>
          </p:cNvPr>
          <p:cNvSpPr>
            <a:spLocks noGrp="1"/>
          </p:cNvSpPr>
          <p:nvPr>
            <p:ph idx="1"/>
          </p:nvPr>
        </p:nvSpPr>
        <p:spPr/>
        <p:txBody>
          <a:bodyPr vert="horz" lIns="91440" tIns="45720" rIns="91440" bIns="45720" rtlCol="0" anchor="t">
            <a:normAutofit/>
          </a:bodyPr>
          <a:lstStyle/>
          <a:p>
            <a:r>
              <a:rPr lang="en-US" b="1" dirty="0">
                <a:cs typeface="Calibri"/>
              </a:rPr>
              <a:t>Start with the Rosner Model to set up your space safely.</a:t>
            </a:r>
          </a:p>
          <a:p>
            <a:pPr lvl="1"/>
            <a:r>
              <a:rPr lang="en-US" b="1" dirty="0">
                <a:cs typeface="Calibri"/>
              </a:rPr>
              <a:t>Total number of individuals and the available space.</a:t>
            </a:r>
          </a:p>
          <a:p>
            <a:pPr lvl="1"/>
            <a:r>
              <a:rPr lang="en-US" b="1" dirty="0">
                <a:cs typeface="Calibri"/>
              </a:rPr>
              <a:t>Point and click data entry.</a:t>
            </a:r>
          </a:p>
          <a:p>
            <a:pPr lvl="1"/>
            <a:r>
              <a:rPr lang="en-US" b="1" dirty="0">
                <a:cs typeface="Calibri"/>
              </a:rPr>
              <a:t>Web-based system.</a:t>
            </a:r>
          </a:p>
          <a:p>
            <a:pPr lvl="1"/>
            <a:endParaRPr lang="en-US" b="1" dirty="0">
              <a:cs typeface="Calibri"/>
            </a:endParaRPr>
          </a:p>
          <a:p>
            <a:r>
              <a:rPr lang="en-US" b="1" dirty="0">
                <a:cs typeface="Calibri"/>
              </a:rPr>
              <a:t>Monitor the space over time with the Fiene Contact Hour Model.</a:t>
            </a:r>
          </a:p>
          <a:p>
            <a:pPr lvl="1"/>
            <a:r>
              <a:rPr lang="en-US" b="1" dirty="0">
                <a:cs typeface="Calibri"/>
              </a:rPr>
              <a:t>Answer 6 basic questions about your facility.</a:t>
            </a:r>
          </a:p>
          <a:p>
            <a:pPr lvl="1"/>
            <a:r>
              <a:rPr lang="en-US" b="1" dirty="0">
                <a:cs typeface="Calibri"/>
              </a:rPr>
              <a:t>Data can be drawn from existing data systems or entered manually.</a:t>
            </a:r>
          </a:p>
          <a:p>
            <a:pPr lvl="1"/>
            <a:r>
              <a:rPr lang="en-US" b="1" dirty="0">
                <a:cs typeface="Calibri"/>
              </a:rPr>
              <a:t>Manual system with capability to become web-based system.</a:t>
            </a:r>
          </a:p>
          <a:p>
            <a:endParaRPr lang="en-US" dirty="0">
              <a:cs typeface="Calibri"/>
            </a:endParaRPr>
          </a:p>
        </p:txBody>
      </p:sp>
    </p:spTree>
    <p:extLst>
      <p:ext uri="{BB962C8B-B14F-4D97-AF65-F5344CB8AC3E}">
        <p14:creationId xmlns:p14="http://schemas.microsoft.com/office/powerpoint/2010/main" val="727599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21A52-4603-4E70-B1DA-C6517994F1FB}"/>
              </a:ext>
            </a:extLst>
          </p:cNvPr>
          <p:cNvSpPr>
            <a:spLocks noGrp="1"/>
          </p:cNvSpPr>
          <p:nvPr>
            <p:ph type="title"/>
          </p:nvPr>
        </p:nvSpPr>
        <p:spPr/>
        <p:txBody>
          <a:bodyPr>
            <a:normAutofit/>
          </a:bodyPr>
          <a:lstStyle/>
          <a:p>
            <a:pPr algn="ctr"/>
            <a:r>
              <a:rPr lang="en-US" sz="5400" b="1" dirty="0">
                <a:cs typeface="Calibri Light"/>
              </a:rPr>
              <a:t>Rosner Model</a:t>
            </a:r>
          </a:p>
        </p:txBody>
      </p:sp>
      <p:sp>
        <p:nvSpPr>
          <p:cNvPr id="3" name="Content Placeholder 2">
            <a:extLst>
              <a:ext uri="{FF2B5EF4-FFF2-40B4-BE49-F238E27FC236}">
                <a16:creationId xmlns:a16="http://schemas.microsoft.com/office/drawing/2014/main" id="{3AA69F04-0623-4F59-AD71-2270C3766A5A}"/>
              </a:ext>
            </a:extLst>
          </p:cNvPr>
          <p:cNvSpPr>
            <a:spLocks noGrp="1"/>
          </p:cNvSpPr>
          <p:nvPr>
            <p:ph idx="1"/>
          </p:nvPr>
        </p:nvSpPr>
        <p:spPr/>
        <p:txBody>
          <a:bodyPr vert="horz" lIns="91440" tIns="45720" rIns="91440" bIns="45720" rtlCol="0" anchor="t">
            <a:normAutofit fontScale="55000" lnSpcReduction="20000"/>
          </a:bodyPr>
          <a:lstStyle/>
          <a:p>
            <a:r>
              <a:rPr lang="en-US" sz="4000" b="1" dirty="0">
                <a:cs typeface="Calibri"/>
              </a:rPr>
              <a:t>Setting up your space</a:t>
            </a:r>
          </a:p>
          <a:p>
            <a:pPr lvl="1"/>
            <a:r>
              <a:rPr lang="en-US" sz="3600" b="1" dirty="0">
                <a:cs typeface="Calibri"/>
              </a:rPr>
              <a:t>How can we maximize the spacing between people in any given space?</a:t>
            </a:r>
          </a:p>
          <a:p>
            <a:pPr lvl="2"/>
            <a:r>
              <a:rPr lang="en-US" sz="3200" b="1" dirty="0">
                <a:cs typeface="Calibri"/>
              </a:rPr>
              <a:t>What is the optimal configuration? Where do we place each person?</a:t>
            </a:r>
          </a:p>
          <a:p>
            <a:pPr lvl="2"/>
            <a:r>
              <a:rPr lang="en-US" sz="3200" b="1" dirty="0">
                <a:cs typeface="Calibri"/>
              </a:rPr>
              <a:t>How do we most effectively consider furniture and leave space for people to use the door?</a:t>
            </a:r>
          </a:p>
          <a:p>
            <a:pPr lvl="1"/>
            <a:r>
              <a:rPr lang="en-US" sz="3600" b="1" dirty="0">
                <a:cs typeface="Calibri"/>
              </a:rPr>
              <a:t>How can we ensure that not only is there safe social distancing between students, but that the teachers are safe in the space as well?</a:t>
            </a:r>
          </a:p>
          <a:p>
            <a:r>
              <a:rPr lang="en-US" sz="4000" b="1" dirty="0">
                <a:cs typeface="Calibri"/>
              </a:rPr>
              <a:t>Use the following link in order to download the software and enter your room information</a:t>
            </a:r>
            <a:endParaRPr lang="en-US" dirty="0"/>
          </a:p>
          <a:p>
            <a:pPr lvl="1"/>
            <a:r>
              <a:rPr lang="en-US" sz="3600" b="1" dirty="0">
                <a:ea typeface="+mn-lt"/>
                <a:cs typeface="+mn-lt"/>
                <a:hlinkClick r:id="rId2"/>
              </a:rPr>
              <a:t>https://www.pandemicanalytics.net</a:t>
            </a:r>
            <a:endParaRPr lang="en-US" sz="3600" b="1" dirty="0">
              <a:cs typeface="Calibri"/>
            </a:endParaRPr>
          </a:p>
          <a:p>
            <a:endParaRPr lang="en-US" dirty="0">
              <a:cs typeface="Calibri"/>
            </a:endParaRPr>
          </a:p>
          <a:p>
            <a:endParaRPr lang="en-US" dirty="0">
              <a:cs typeface="Calibri"/>
            </a:endParaRPr>
          </a:p>
        </p:txBody>
      </p:sp>
    </p:spTree>
    <p:extLst>
      <p:ext uri="{BB962C8B-B14F-4D97-AF65-F5344CB8AC3E}">
        <p14:creationId xmlns:p14="http://schemas.microsoft.com/office/powerpoint/2010/main" val="285475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57E538F-2D78-434B-BA11-A2CF778C3EA0}"/>
              </a:ext>
            </a:extLst>
          </p:cNvPr>
          <p:cNvSpPr>
            <a:spLocks noGrp="1"/>
          </p:cNvSpPr>
          <p:nvPr>
            <p:ph type="title"/>
          </p:nvPr>
        </p:nvSpPr>
        <p:spPr/>
        <p:txBody>
          <a:bodyPr>
            <a:normAutofit/>
          </a:bodyPr>
          <a:lstStyle/>
          <a:p>
            <a:pPr algn="ctr"/>
            <a:r>
              <a:rPr lang="en-US" sz="5400" b="1" dirty="0">
                <a:cs typeface="Calibri Light"/>
              </a:rPr>
              <a:t>Room Spacing</a:t>
            </a:r>
          </a:p>
        </p:txBody>
      </p:sp>
      <p:pic>
        <p:nvPicPr>
          <p:cNvPr id="4" name="RosnerModelV6" descr="RosnerModelV6">
            <a:hlinkClick r:id="" action="ppaction://media"/>
            <a:extLst>
              <a:ext uri="{FF2B5EF4-FFF2-40B4-BE49-F238E27FC236}">
                <a16:creationId xmlns:a16="http://schemas.microsoft.com/office/drawing/2014/main" id="{93CC6CC0-5FE8-6040-977E-9E294A548F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8713" y="1451901"/>
            <a:ext cx="9594574" cy="5406099"/>
          </a:xfrm>
          <a:prstGeom prst="rect">
            <a:avLst/>
          </a:prstGeom>
        </p:spPr>
      </p:pic>
    </p:spTree>
    <p:extLst>
      <p:ext uri="{BB962C8B-B14F-4D97-AF65-F5344CB8AC3E}">
        <p14:creationId xmlns:p14="http://schemas.microsoft.com/office/powerpoint/2010/main" val="255714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57E538F-2D78-434B-BA11-A2CF778C3EA0}"/>
              </a:ext>
            </a:extLst>
          </p:cNvPr>
          <p:cNvSpPr>
            <a:spLocks noGrp="1"/>
          </p:cNvSpPr>
          <p:nvPr>
            <p:ph type="title"/>
          </p:nvPr>
        </p:nvSpPr>
        <p:spPr/>
        <p:txBody>
          <a:bodyPr>
            <a:noAutofit/>
          </a:bodyPr>
          <a:lstStyle/>
          <a:p>
            <a:pPr algn="ctr"/>
            <a:r>
              <a:rPr lang="en-US" sz="3600" b="1" dirty="0">
                <a:cs typeface="Calibri Light"/>
              </a:rPr>
              <a:t>Fixed Seating (lecture hall, theater, stadium) Spacing</a:t>
            </a:r>
          </a:p>
        </p:txBody>
      </p:sp>
      <p:pic>
        <p:nvPicPr>
          <p:cNvPr id="2" name="FixedSeatingModelV2" descr="FixedSeatingModelV2">
            <a:hlinkClick r:id="" action="ppaction://media"/>
            <a:extLst>
              <a:ext uri="{FF2B5EF4-FFF2-40B4-BE49-F238E27FC236}">
                <a16:creationId xmlns:a16="http://schemas.microsoft.com/office/drawing/2014/main" id="{EA91FA15-C13D-0641-9089-35A6A600FE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76547" y="1652304"/>
            <a:ext cx="9238905" cy="5205696"/>
          </a:xfrm>
          <a:prstGeom prst="rect">
            <a:avLst/>
          </a:prstGeom>
        </p:spPr>
      </p:pic>
    </p:spTree>
    <p:extLst>
      <p:ext uri="{BB962C8B-B14F-4D97-AF65-F5344CB8AC3E}">
        <p14:creationId xmlns:p14="http://schemas.microsoft.com/office/powerpoint/2010/main" val="135749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5C422-B54B-454F-A4BD-E1BFB0666DFB}"/>
              </a:ext>
            </a:extLst>
          </p:cNvPr>
          <p:cNvSpPr>
            <a:spLocks noGrp="1"/>
          </p:cNvSpPr>
          <p:nvPr>
            <p:ph type="title"/>
          </p:nvPr>
        </p:nvSpPr>
        <p:spPr/>
        <p:txBody>
          <a:bodyPr>
            <a:normAutofit/>
          </a:bodyPr>
          <a:lstStyle/>
          <a:p>
            <a:pPr algn="ctr"/>
            <a:r>
              <a:rPr lang="en-US" sz="5400" b="1" dirty="0">
                <a:cs typeface="Calibri Light"/>
              </a:rPr>
              <a:t>Fiene Model</a:t>
            </a:r>
          </a:p>
        </p:txBody>
      </p:sp>
      <p:sp>
        <p:nvSpPr>
          <p:cNvPr id="3" name="Content Placeholder 2">
            <a:extLst>
              <a:ext uri="{FF2B5EF4-FFF2-40B4-BE49-F238E27FC236}">
                <a16:creationId xmlns:a16="http://schemas.microsoft.com/office/drawing/2014/main" id="{3B88CF37-281B-4311-9683-768DADFDBED3}"/>
              </a:ext>
            </a:extLst>
          </p:cNvPr>
          <p:cNvSpPr>
            <a:spLocks noGrp="1"/>
          </p:cNvSpPr>
          <p:nvPr>
            <p:ph idx="1"/>
          </p:nvPr>
        </p:nvSpPr>
        <p:spPr/>
        <p:txBody>
          <a:bodyPr vert="horz" lIns="91440" tIns="45720" rIns="91440" bIns="45720" rtlCol="0" anchor="t">
            <a:normAutofit fontScale="85000" lnSpcReduction="10000"/>
          </a:bodyPr>
          <a:lstStyle/>
          <a:p>
            <a:r>
              <a:rPr lang="en-US" sz="4000" b="1" dirty="0">
                <a:cs typeface="Calibri"/>
              </a:rPr>
              <a:t>Begin by answering the questions on the next slide.  These questions should be answered daily.</a:t>
            </a:r>
          </a:p>
          <a:p>
            <a:r>
              <a:rPr lang="en-US" sz="4000" b="1" dirty="0">
                <a:cs typeface="Calibri"/>
              </a:rPr>
              <a:t>Follow the algorithms.</a:t>
            </a:r>
          </a:p>
          <a:p>
            <a:r>
              <a:rPr lang="en-US" sz="4000" b="1" dirty="0">
                <a:cs typeface="Calibri"/>
              </a:rPr>
              <a:t>Utilize the Conversion table.</a:t>
            </a:r>
          </a:p>
          <a:p>
            <a:r>
              <a:rPr lang="en-US" sz="4000" b="1" dirty="0">
                <a:cs typeface="Calibri"/>
              </a:rPr>
              <a:t>Go to the following Website for additional information </a:t>
            </a:r>
            <a:r>
              <a:rPr lang="en-US" sz="4000" b="1" dirty="0">
                <a:cs typeface="Calibri"/>
                <a:hlinkClick r:id="rId2"/>
              </a:rPr>
              <a:t>http://rikinstitute.com</a:t>
            </a:r>
          </a:p>
          <a:p>
            <a:endParaRPr lang="en-US" sz="4000" b="1" dirty="0">
              <a:cs typeface="Calibri"/>
            </a:endParaRPr>
          </a:p>
        </p:txBody>
      </p:sp>
    </p:spTree>
    <p:extLst>
      <p:ext uri="{BB962C8B-B14F-4D97-AF65-F5344CB8AC3E}">
        <p14:creationId xmlns:p14="http://schemas.microsoft.com/office/powerpoint/2010/main" val="895389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p:nvPr>
        </p:nvSpPr>
        <p:spPr/>
        <p:txBody>
          <a:bodyPr/>
          <a:lstStyle/>
          <a:p>
            <a:pPr algn="ctr"/>
            <a:r>
              <a:rPr lang="en-US" b="1" dirty="0"/>
              <a:t>Fiene Model: The Questions to Ask</a:t>
            </a:r>
          </a:p>
        </p:txBody>
      </p:sp>
      <p:sp>
        <p:nvSpPr>
          <p:cNvPr id="35" name="Content Placeholder 34"/>
          <p:cNvSpPr>
            <a:spLocks noGrp="1"/>
          </p:cNvSpPr>
          <p:nvPr>
            <p:ph idx="1"/>
          </p:nvPr>
        </p:nvSpPr>
        <p:spPr/>
        <p:txBody>
          <a:bodyPr vert="horz" lIns="91440" tIns="45720" rIns="91440" bIns="45720" rtlCol="0" anchor="t">
            <a:normAutofit/>
          </a:bodyPr>
          <a:lstStyle/>
          <a:p>
            <a:r>
              <a:rPr lang="en-US" b="1"/>
              <a:t>When does your first teaching staff arrive or when does your facility open (TO1)?</a:t>
            </a:r>
            <a:endParaRPr lang="en-US"/>
          </a:p>
          <a:p>
            <a:r>
              <a:rPr lang="en-US" b="1"/>
              <a:t>When does your last teaching staff leave or when does your facility close (TO2)?</a:t>
            </a:r>
            <a:endParaRPr lang="en-US"/>
          </a:p>
          <a:p>
            <a:r>
              <a:rPr lang="en-US" b="1"/>
              <a:t>Number of teaching/caregiving staff (TA)?</a:t>
            </a:r>
            <a:endParaRPr lang="en-US"/>
          </a:p>
          <a:p>
            <a:r>
              <a:rPr lang="en-US" b="1"/>
              <a:t>Number of children on your maximum enrollment day (NC)?</a:t>
            </a:r>
            <a:endParaRPr lang="en-US"/>
          </a:p>
          <a:p>
            <a:r>
              <a:rPr lang="en-US" b="1"/>
              <a:t>When does your last child arrive (TH1)?</a:t>
            </a:r>
            <a:endParaRPr lang="en-US"/>
          </a:p>
          <a:p>
            <a:r>
              <a:rPr lang="en-US" b="1"/>
              <a:t>When does your first child leave (TH2)?</a:t>
            </a:r>
            <a:endParaRPr lang="en-US"/>
          </a:p>
          <a:p>
            <a:endParaRPr lang="en-US" dirty="0"/>
          </a:p>
        </p:txBody>
      </p:sp>
    </p:spTree>
    <p:extLst>
      <p:ext uri="{BB962C8B-B14F-4D97-AF65-F5344CB8AC3E}">
        <p14:creationId xmlns:p14="http://schemas.microsoft.com/office/powerpoint/2010/main" val="2075736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Fiene Model: </a:t>
            </a:r>
            <a:br>
              <a:rPr lang="en-US" b="1" dirty="0"/>
            </a:br>
            <a:r>
              <a:rPr lang="en-US" b="1" dirty="0"/>
              <a:t>The CH &amp; RWCH Formula</a:t>
            </a:r>
          </a:p>
        </p:txBody>
      </p:sp>
      <p:sp>
        <p:nvSpPr>
          <p:cNvPr id="3" name="Content Placeholder 2"/>
          <p:cNvSpPr>
            <a:spLocks noGrp="1"/>
          </p:cNvSpPr>
          <p:nvPr>
            <p:ph idx="1"/>
          </p:nvPr>
        </p:nvSpPr>
        <p:spPr/>
        <p:txBody>
          <a:bodyPr vert="horz" lIns="91440" tIns="45720" rIns="91440" bIns="45720" rtlCol="0" anchor="t">
            <a:normAutofit/>
          </a:bodyPr>
          <a:lstStyle/>
          <a:p>
            <a:pPr algn="ctr"/>
            <a:r>
              <a:rPr lang="en-US" b="1" dirty="0"/>
              <a:t>(1) CH = (((NC (TO + TH)) / 2) / (TA)) / (SQFT) = RWCH;    </a:t>
            </a:r>
            <a:endParaRPr lang="en-US" dirty="0"/>
          </a:p>
          <a:p>
            <a:pPr algn="ctr"/>
            <a:r>
              <a:rPr lang="en-US" b="1" dirty="0"/>
              <a:t>(2) CH = ((NC x TO) / (TA)) / (SQFT) = RWCH;     </a:t>
            </a:r>
            <a:endParaRPr lang="en-US" dirty="0"/>
          </a:p>
          <a:p>
            <a:pPr algn="ctr"/>
            <a:r>
              <a:rPr lang="en-US" b="1" dirty="0"/>
              <a:t>(3) CH = (((NC x TO) / 2) / (TA)) / (SQFT) = RWCH;    </a:t>
            </a:r>
            <a:endParaRPr lang="en-US" dirty="0"/>
          </a:p>
          <a:p>
            <a:pPr algn="ctr"/>
            <a:r>
              <a:rPr lang="en-US" b="1" dirty="0"/>
              <a:t>(4) CH = ((NC</a:t>
            </a:r>
            <a:r>
              <a:rPr lang="en-US" b="1" baseline="30000" dirty="0"/>
              <a:t>2</a:t>
            </a:r>
            <a:r>
              <a:rPr lang="en-US" b="1" dirty="0"/>
              <a:t>) / (TA)) / (SQFT) = RWCH</a:t>
            </a:r>
            <a:endParaRPr lang="en-US" dirty="0"/>
          </a:p>
          <a:p>
            <a:endParaRPr lang="en-US" dirty="0"/>
          </a:p>
          <a:p>
            <a:r>
              <a:rPr lang="en-US" b="1" i="1" dirty="0"/>
              <a:t>Where: CH = Contact Hours; RWCH = Relatively Weighted Contact Hours; NC = Number of Children; TO = Total number of hours the facility is open (TO2 - TO1); TA = Total number of teaching staff, and TH = Total number of hours at full enrollment (TH2 - TH1); SQFT = Square Feet.</a:t>
            </a:r>
            <a:endParaRPr lang="en-US" dirty="0"/>
          </a:p>
          <a:p>
            <a:endParaRPr lang="en-US" dirty="0"/>
          </a:p>
        </p:txBody>
      </p:sp>
    </p:spTree>
    <p:extLst>
      <p:ext uri="{BB962C8B-B14F-4D97-AF65-F5344CB8AC3E}">
        <p14:creationId xmlns:p14="http://schemas.microsoft.com/office/powerpoint/2010/main" val="824710396"/>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{E3975A3A-6442-9E4E-B0F3-0672B487A53E}tf10001071</Template>
  <TotalTime>0</TotalTime>
  <Words>1181</Words>
  <Application>Microsoft Macintosh PowerPoint</Application>
  <PresentationFormat>Widescreen</PresentationFormat>
  <Paragraphs>587</Paragraphs>
  <Slides>12</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Gill Sans MT</vt:lpstr>
      <vt:lpstr>Impact</vt:lpstr>
      <vt:lpstr>Badge</vt:lpstr>
      <vt:lpstr>Re-Opening Your Facility and Keeping It Open Safely During a Pandemic</vt:lpstr>
      <vt:lpstr>The Problem</vt:lpstr>
      <vt:lpstr>Potential Solution:  Rosner &amp; Fiene Models</vt:lpstr>
      <vt:lpstr>Rosner Model</vt:lpstr>
      <vt:lpstr>Room Spacing</vt:lpstr>
      <vt:lpstr>Fixed Seating (lecture hall, theater, stadium) Spacing</vt:lpstr>
      <vt:lpstr>Fiene Model</vt:lpstr>
      <vt:lpstr>Fiene Model: The Questions to Ask</vt:lpstr>
      <vt:lpstr>Fiene Model:  The CH &amp; RWCH Formula</vt:lpstr>
      <vt:lpstr>Fiene Model: Contact Hour (CH)/Relatively Weighted Contact Hour (RWCH) Conversion Table</vt:lpstr>
      <vt:lpstr>Conclusion</vt:lpstr>
      <vt:lpstr>Additional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Re-Opening Your Facility and Keeping It Open Safely During a Pandemic</dc:title>
  <dc:creator>Microsoft Office User</dc:creator>
  <cp:lastModifiedBy>Microsoft Office User</cp:lastModifiedBy>
  <cp:revision>1</cp:revision>
  <dcterms:created xsi:type="dcterms:W3CDTF">2020-08-08T02:02:25Z</dcterms:created>
  <dcterms:modified xsi:type="dcterms:W3CDTF">2020-08-08T02:07:02Z</dcterms:modified>
</cp:coreProperties>
</file>